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notesSlides/notesSlide8.xml" ContentType="application/vnd.openxmlformats-officedocument.presentationml.notesSlide+xml"/>
  <Override PartName="/ppt/ink/ink2.xml" ContentType="application/inkml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1008" r:id="rId2"/>
    <p:sldId id="890" r:id="rId3"/>
    <p:sldId id="984" r:id="rId4"/>
    <p:sldId id="929" r:id="rId5"/>
    <p:sldId id="974" r:id="rId6"/>
    <p:sldId id="989" r:id="rId7"/>
    <p:sldId id="1012" r:id="rId8"/>
    <p:sldId id="980" r:id="rId9"/>
    <p:sldId id="1001" r:id="rId10"/>
    <p:sldId id="803" r:id="rId11"/>
    <p:sldId id="1011" r:id="rId12"/>
    <p:sldId id="1005" r:id="rId13"/>
    <p:sldId id="1009" r:id="rId14"/>
    <p:sldId id="1010" r:id="rId15"/>
    <p:sldId id="1007" r:id="rId16"/>
    <p:sldId id="919" r:id="rId17"/>
    <p:sldId id="1006" r:id="rId18"/>
  </p:sldIdLst>
  <p:sldSz cx="24387175" cy="13717588"/>
  <p:notesSz cx="6858000" cy="9144000"/>
  <p:defaultTextStyle>
    <a:defPPr>
      <a:defRPr lang="ru-RU"/>
    </a:defPPr>
    <a:lvl1pPr marL="0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2438522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пользователь Microsoft Office" initials="Office" lastIdx="1" clrIdx="0">
    <p:extLst/>
  </p:cmAuthor>
  <p:cmAuthor id="2" name="пользователь Microsoft Office" initials="Office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B19A"/>
    <a:srgbClr val="6C6E7A"/>
    <a:srgbClr val="242529"/>
    <a:srgbClr val="ECECEC"/>
    <a:srgbClr val="FBFBFB"/>
    <a:srgbClr val="25A3FB"/>
    <a:srgbClr val="E8E9EC"/>
    <a:srgbClr val="414343"/>
    <a:srgbClr val="ADAEAB"/>
    <a:srgbClr val="DE4F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Средний стиль 2 —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47" autoAdjust="0"/>
    <p:restoredTop sz="95915" autoAdjust="0"/>
  </p:normalViewPr>
  <p:slideViewPr>
    <p:cSldViewPr>
      <p:cViewPr varScale="1">
        <p:scale>
          <a:sx n="50" d="100"/>
          <a:sy n="50" d="100"/>
        </p:scale>
        <p:origin x="200" y="3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93006"/>
    </p:cViewPr>
  </p:sorterViewPr>
  <p:notesViewPr>
    <p:cSldViewPr>
      <p:cViewPr varScale="1">
        <p:scale>
          <a:sx n="86" d="100"/>
          <a:sy n="86" d="100"/>
        </p:scale>
        <p:origin x="3072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41B0E-0A9B-FB43-B29A-2C5A495EA0A7}" type="datetimeFigureOut">
              <a:rPr lang="ru-RU" smtClean="0"/>
              <a:t>27.02.2019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11949-EE69-F440-BF44-484174DCC2A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992427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16T19:07:03.958"/>
    </inkml:context>
    <inkml:brush xml:id="br0">
      <inkml:brushProperty name="width" value="0.35" units="cm"/>
      <inkml:brushProperty name="height" value="0.35" units="cm"/>
      <inkml:brushProperty name="color" value="#E8D3D2"/>
    </inkml:brush>
  </inkml:definitions>
  <inkml:trace contextRef="#ctx0" brushRef="#br0">4806 775 24575,'-75'0'0,"-11"0"0,-11 0 0,18 0 0,-4 0 0,40 0 0,10 0 0,0 0 0,0 0 0,8 0 0,-16 0 0,14 0 0,-16 0 0,10 0 0,-9-8 0,-3 6 0,0-6 0,-7 8 0,16 0 0,-15 0 0,6 0 0,0 0 0,-7 0 0,-4 0 0,-1 0 0,-8 8 0,0-6 0,-3 14 0,-11-5 0,0 9 0,0-1 0,11-8 0,-8 7 0,19-16 0,-8 7 0,10-9 0,1 0 0,9 0 0,-18 0 0,15 0 0,-17 0 0,0 0 0,8 0 0,-8 0 0,10 0 0,1 0 0,9 0 0,-7 0 0,16 0 0,-15 0 0,15 0 0,-16 0 0,17 0 0,-17 8 0,17-6 0,-17 14 0,16-7 0,-6 8 0,17-8 0,-6-2 0,13 0 0,-4-5 0,13 11 0,69-12 0,3 6 0,11-2 0,6 1-492,-9 1 0,1-1 0,21 1 0,2 0 382,-6 4 0,-2 0 110,-7-10 0,-1 0 0,4 10 0,-2 0 0,-9-10 0,-1 1-492,7 8 0,0 1 352,-7-10 0,-3 0 140,-7 4 0,-2 0-190,-5-4 0,-1-2 190,41 1 0,-3 0 0,-12 9 0,-1-7 0,1 7 0,-1-9 0,0 8 0,1-5 0,12 5 0,-9-8 0,9 9 0,-13-7 0,-10 7 0,-3-9 0,-20 7 983,-3-5 0,-17 5 0,-2-7-557,-8 7 31,-1-5-457,1 4 0,-44-6 0,2 0 0,-39-8 0,11-10 0,-10-3 0,8-5 0,-8 7 0,-1 0 0,9 8 0,-8-6 0,0 15 0,-3-15 0,0 15 0,-8-15 0,-5 14 0,-13-6-492,42 9 0,-2 0 326,-14 0 1,0 0 165,18 0 0,-1 0 0,-30 0 0,0 0 0,31 0 0,-1 0 0,-40 0 0,0 0 0,38 0 0,1 0 0,-29 0 0,-1 0 0,18 0 0,1 0 0,-7 5 0,-1 1 0,1-1 0,1 2 0,1 3 0,2 2 0,10-1 0,2-1-271,0 1 1,0 0 270,2 0 0,1-1 0,-31 1 0,1 6 0,5-15 0,8 6 0,0-8 0,3 0 0,11 0 983,0 0-688,-1 0 283,10 0-578,3 0 0,17 0 0,-6 0 0,14 0 0,-14 0 0,14 0 0,-14 0 0,14-7 0,-15 6 0,15-13 0,-6 13 0,8-13 0,1 13 0,6-13 0,38 13 0,3-6 0,44 24 0,-9 5 0,10 17 0,13-8 0,-20 5 0,17-5 0,-31-3 0,8 0 0,-20-11 0,-3 0 0,-17-1 0,6 0 0,-6-7 0,0 5 0,6-13 0,-14 6 0,13-7 0,-5 7 0,18-5 0,-8 5 0,17 1 0,-8-6 0,21 6 0,-8-8 0,8 0 0,-11 0 0,1 0 0,-11 8 0,-1-6 0,-11 12 0,1-12 0,-8 5 0,-2 0 0,-8-5 0,-1 4 0,18-22 0,15-6 0,10-14 0,-14 11 0,2 0-589,29-27 589,-28 20 0,2 0 0,0 4 0,-1 2 0,37-25 0,7 10 0,-12 1 0,0 10 0,12 0 0,-9 2 0,-31 20 0,1 2 0,42-21 0,0 16 0,-42 4 0,0 2 0,42-4 0,-42 4 0,2 0 0,-1 4 0,0 0 0,41-8 0,-14 9 0,-5 0 0,-18 0 0,-1 0 0,-22 0 0,-3 0 0,-14 0 0,6 0 589,-9 0-589,1 0 0,-1 0 0,0 0 0,1 0 0,8 0 0,2 0 0,17 0 0,-7 0 0,17 0 0,-7 0 0,0 0 0,-3-8 0,0-2 0,3-15 0,0-2 0,6-9 0,-4-9 0,0-2 0,-2 0 0,-18 4 0,4 10 0,-13 8 0,5 2 0,-9 14 0,-5-4 0,-30 11 0,-20-5 0,-19 7 0,-16 9 0,8 2 0,-24 9 0,10 0 0,-9 0 0,12 0 0,0 0 0,0-9 0,11-3 0,3-8 0,0 0 0,8 0 0,-8 0 0,10 0 0,1 0 0,0 0 0,-1 0 0,10-7 0,-7 5 0,17-13 0,0 13 0,4-12 0,14 12 0,-14-6 0,6 8 0,-8-7 0,0 5 0,0-13 0,-10 13 0,8-13 0,-17 14 0,16-7 0,-16 0 0,17 6 0,-8-6 0,0 8 0,-1 0 0,-11-8 0,1 6 0,0-6 0,-12 8 0,9 0 0,-19 0 0,19 0 0,-8 0 0,11 0 0,-12-9 0,10 7 0,-10-7 0,12 1 0,-11 6 0,8-14 0,-19 5 0,-16-16 0,7 5 0,-6-5 0,15 16 0,19-5 0,-8 6 0,11 0 0,-12-7 0,9 15 0,-8-15 0,0 6 0,8 0 0,-9-5 0,12 14 0,0-15 0,-1 15 0,1-6 0,9 8 0,-7-8 0,17 6 0,-8-6 0,10 8 0,8 0 0,-6 0 0,13 0 0,-5 0 0,15-7 0,-6 6 0,6-6 0,-7 7 0,-7 0 0,-3 0 0,-8 0 0,0 0 0,0 0 0,-10 0 0,8 0 0,-8 0 0,1-8 0,6 6 0,-6-6 0,8 8 0,9 0 0,-6 0 0,6 0 0,-8 0 0,8 0 0,-6 0 0,13 0 0,-13-8 0,14 6 0,-6-5 0,8 7 0,0 0 0,0-7 0,0 6 0,0-13 0,0 13 0,0-13 0,-9 13 0,7-13 0,-6 13 0,8-13 0,0 6 0,0-7 0,0 7 0,7-5 0,2 5 0,11 0 0,12 1 0,16 7 0,12 16 0,9 4 0,2 27 0,-1-9 0,4 19 0,-13-11 0,8 3 0,-17-7 0,5-7 0,-17-10 0,6-2 0,-14-8 0,6 1 0,-8-1 0,0 0 0,-7-1 0,5-5 0,-5 4 0,7-5 0,0 7 0,0 0 0,0 0 0,8 0 0,-6 0 0,14 9 0,-6-6 0,8 5 0,-1-6 0,1-1 0,0 1 0,0-1 0,9 1 0,3 0 0,-1 1 0,8-9 0,-7-1 0,-1-1 0,8-5 0,-17 5 0,7-7 0,-17 0 0,-2 0 0,-8 0 0,0 0 0,0 0 0,0 0 0,0 0 0,-1 0 0,9 0 0,2 0 0,8 0 0,0 0 0,0 0 0,0 0 0,0 8 0,0-7 0,-8 13 0,-3-12 0,-7 4 0,0-6 0,0 7 0,-7 1 0,-28 0 0,-2-2 0,-33-6 0,10 0 0,-20 0 0,-3 0 0,-11 0 0,0 0 0,-12 0-429,9-9 429,-9-11 0,9-22 0,13 2 0,1-9 0,3 11 0,17 3 0,-15 6 0,28 5 0,-8 6 0,10 9 0,0 2 429,0-1-429,0 6 0,-10-5 0,8 7 0,-17 0 0,7 0 0,0 0 0,-7 0 0,16 0 0,-6 0 0,9 0 0,0 0 0,7 0 0,3 0 0,9 0 0,-1 0 0,1 0 0,6-6 0,2-3 0,6-5 0,0-1 0,0 1 0,7 0 0,9 6 0,29-7 0,2 5 0,29-1 0,-8-6 0,10 15 0,13-7-409,-9 9 409,8 0 0,-11 0 0,0 0 0,-11 0 0,-3 0 0,-11 0 0,0 0 0,-9 0 0,6 0 0,-6 0 409,0 0-409,6 0 0,-6 0 0,0 0 0,7 8 0,-8 2 0,10 0 0,-9 5 0,6-5 0,-6 7 0,9 1 0,-10-8 0,-1 5 0,-10-13 0,-1 13 0,1-13 0,0 12 0,-8-5 0,6 7 0,-6 0 0,8 0 0,9 1 0,-6 7 0,6 3 0,-9-2 0,-8-2 0,-2-7 0,-8-1 0,-1 0 0,1-1 0,0-5 0,0 4 0,0-12 0,7 6 0,3-7 0,17 0 0,3 0 0,20 0 0,-8 0 0,19 0 0,-19 0 0,19 0 0,-20 0 0,9 0 0,0 0 0,27 0 0,-8 0 0,-32 1 0,-1-2 0,28-8 0,0-2 0,-1-9 0,1-8 0,-12 6 0,-1-5 0,-12 0 0,-10 8 0,8-7 0,-17 1 0,17 6 0,-17-13 0,8 6 0,-10-8 0,0 1 0,0 7 0,-1-5 0,1 13 0,0-6 0,-8 8 0,6 6 0,-14-3 0,6 5 0,0-1 0,-6-4 0,6 11 0,-9-5 0,-5 1 0,4 4 0,-5-4 0,7 6 0,-1 0 0,1 0 0,0 0 0,0 0 0,0 0 0,-1 6 0,1 2 0,0 7 0,-7 0 0,6 8 0,-12-7 0,12 7 0,-13-8 0,6 0 0,-7 0 0,0-1 0,-12 1 0,-27-8 0,-29 9 0,16-15 0,-4 0-492,-12 8 0,-3 2 196,-6-3 1,-3-2 295,-15 0 0,2 1 0,25 4 0,1-2 0,-24-7 0,4-2 0,35 5 0,2-1-279,-18-4 0,1 0 279,-28 9 0,15-7 0,24 6 0,22-1 0,10-5 983,9 4-438,7 1 60,-5 1-605,4 0 0,1 6 0,-6-6 0,6 7 0,-7-7 0,7 5 0,-5-11 0,11 11 0,-10-12 0,3 6 0,-22-7 0,3 7 0,-35 3 0,16 8 0,-19-7 0,12 5 0,0-6 0,9 7 0,2-7 0,18-3 0,2-7 0,8 7 0,7-6 0,1 6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2-16T19:07:03.958"/>
    </inkml:context>
    <inkml:brush xml:id="br0">
      <inkml:brushProperty name="width" value="0.35" units="cm"/>
      <inkml:brushProperty name="height" value="0.35" units="cm"/>
      <inkml:brushProperty name="color" value="#E8D3D2"/>
    </inkml:brush>
  </inkml:definitions>
  <inkml:trace contextRef="#ctx0" brushRef="#br0">4806 775 24575,'-75'0'0,"-11"0"0,-11 0 0,18 0 0,-4 0 0,40 0 0,10 0 0,0 0 0,0 0 0,8 0 0,-16 0 0,14 0 0,-16 0 0,10 0 0,-9-8 0,-3 6 0,0-6 0,-7 8 0,16 0 0,-15 0 0,6 0 0,0 0 0,-7 0 0,-4 0 0,-1 0 0,-8 8 0,0-6 0,-3 14 0,-11-5 0,0 9 0,0-1 0,11-8 0,-8 7 0,19-16 0,-8 7 0,10-9 0,1 0 0,9 0 0,-18 0 0,15 0 0,-17 0 0,0 0 0,8 0 0,-8 0 0,10 0 0,1 0 0,9 0 0,-7 0 0,16 0 0,-15 0 0,15 0 0,-16 0 0,17 0 0,-17 8 0,17-6 0,-17 14 0,16-7 0,-6 8 0,17-8 0,-6-2 0,13 0 0,-4-5 0,13 11 0,69-12 0,3 6 0,11-2 0,6 1-492,-9 1 0,1-1 0,21 1 0,2 0 382,-6 4 0,-2 0 110,-7-10 0,-1 0 0,4 10 0,-2 0 0,-9-10 0,-1 1-492,7 8 0,0 1 352,-7-10 0,-3 0 140,-7 4 0,-2 0-190,-5-4 0,-1-2 190,41 1 0,-3 0 0,-12 9 0,-1-7 0,1 7 0,-1-9 0,0 8 0,1-5 0,12 5 0,-9-8 0,9 9 0,-13-7 0,-10 7 0,-3-9 0,-20 7 983,-3-5 0,-17 5 0,-2-7-557,-8 7 31,-1-5-457,1 4 0,-44-6 0,2 0 0,-39-8 0,11-10 0,-10-3 0,8-5 0,-8 7 0,-1 0 0,9 8 0,-8-6 0,0 15 0,-3-15 0,0 15 0,-8-15 0,-5 14 0,-13-6-492,42 9 0,-2 0 326,-14 0 1,0 0 165,18 0 0,-1 0 0,-30 0 0,0 0 0,31 0 0,-1 0 0,-40 0 0,0 0 0,38 0 0,1 0 0,-29 0 0,-1 0 0,18 0 0,1 0 0,-7 5 0,-1 1 0,1-1 0,1 2 0,1 3 0,2 2 0,10-1 0,2-1-271,0 1 1,0 0 270,2 0 0,1-1 0,-31 1 0,1 6 0,5-15 0,8 6 0,0-8 0,3 0 0,11 0 983,0 0-688,-1 0 283,10 0-578,3 0 0,17 0 0,-6 0 0,14 0 0,-14 0 0,14 0 0,-14 0 0,14-7 0,-15 6 0,15-13 0,-6 13 0,8-13 0,1 13 0,6-13 0,38 13 0,3-6 0,44 24 0,-9 5 0,10 17 0,13-8 0,-20 5 0,17-5 0,-31-3 0,8 0 0,-20-11 0,-3 0 0,-17-1 0,6 0 0,-6-7 0,0 5 0,6-13 0,-14 6 0,13-7 0,-5 7 0,18-5 0,-8 5 0,17 1 0,-8-6 0,21 6 0,-8-8 0,8 0 0,-11 0 0,1 0 0,-11 8 0,-1-6 0,-11 12 0,1-12 0,-8 5 0,-2 0 0,-8-5 0,-1 4 0,18-22 0,15-6 0,10-14 0,-14 11 0,2 0-589,29-27 589,-28 20 0,2 0 0,0 4 0,-1 2 0,37-25 0,7 10 0,-12 1 0,0 10 0,12 0 0,-9 2 0,-31 20 0,1 2 0,42-21 0,0 16 0,-42 4 0,0 2 0,42-4 0,-42 4 0,2 0 0,-1 4 0,0 0 0,41-8 0,-14 9 0,-5 0 0,-18 0 0,-1 0 0,-22 0 0,-3 0 0,-14 0 0,6 0 589,-9 0-589,1 0 0,-1 0 0,0 0 0,1 0 0,8 0 0,2 0 0,17 0 0,-7 0 0,17 0 0,-7 0 0,0 0 0,-3-8 0,0-2 0,3-15 0,0-2 0,6-9 0,-4-9 0,0-2 0,-2 0 0,-18 4 0,4 10 0,-13 8 0,5 2 0,-9 14 0,-5-4 0,-30 11 0,-20-5 0,-19 7 0,-16 9 0,8 2 0,-24 9 0,10 0 0,-9 0 0,12 0 0,0 0 0,0-9 0,11-3 0,3-8 0,0 0 0,8 0 0,-8 0 0,10 0 0,1 0 0,0 0 0,-1 0 0,10-7 0,-7 5 0,17-13 0,0 13 0,4-12 0,14 12 0,-14-6 0,6 8 0,-8-7 0,0 5 0,0-13 0,-10 13 0,8-13 0,-17 14 0,16-7 0,-16 0 0,17 6 0,-8-6 0,0 8 0,-1 0 0,-11-8 0,1 6 0,0-6 0,-12 8 0,9 0 0,-19 0 0,19 0 0,-8 0 0,11 0 0,-12-9 0,10 7 0,-10-7 0,12 1 0,-11 6 0,8-14 0,-19 5 0,-16-16 0,7 5 0,-6-5 0,15 16 0,19-5 0,-8 6 0,11 0 0,-12-7 0,9 15 0,-8-15 0,0 6 0,8 0 0,-9-5 0,12 14 0,0-15 0,-1 15 0,1-6 0,9 8 0,-7-8 0,17 6 0,-8-6 0,10 8 0,8 0 0,-6 0 0,13 0 0,-5 0 0,15-7 0,-6 6 0,6-6 0,-7 7 0,-7 0 0,-3 0 0,-8 0 0,0 0 0,0 0 0,-10 0 0,8 0 0,-8 0 0,1-8 0,6 6 0,-6-6 0,8 8 0,9 0 0,-6 0 0,6 0 0,-8 0 0,8 0 0,-6 0 0,13 0 0,-13-8 0,14 6 0,-6-5 0,8 7 0,0 0 0,0-7 0,0 6 0,0-13 0,0 13 0,0-13 0,-9 13 0,7-13 0,-6 13 0,8-13 0,0 6 0,0-7 0,0 7 0,7-5 0,2 5 0,11 0 0,12 1 0,16 7 0,12 16 0,9 4 0,2 27 0,-1-9 0,4 19 0,-13-11 0,8 3 0,-17-7 0,5-7 0,-17-10 0,6-2 0,-14-8 0,6 1 0,-8-1 0,0 0 0,-7-1 0,5-5 0,-5 4 0,7-5 0,0 7 0,0 0 0,0 0 0,8 0 0,-6 0 0,14 9 0,-6-6 0,8 5 0,-1-6 0,1-1 0,0 1 0,0-1 0,9 1 0,3 0 0,-1 1 0,8-9 0,-7-1 0,-1-1 0,8-5 0,-17 5 0,7-7 0,-17 0 0,-2 0 0,-8 0 0,0 0 0,0 0 0,0 0 0,0 0 0,-1 0 0,9 0 0,2 0 0,8 0 0,0 0 0,0 0 0,0 0 0,0 8 0,0-7 0,-8 13 0,-3-12 0,-7 4 0,0-6 0,0 7 0,-7 1 0,-28 0 0,-2-2 0,-33-6 0,10 0 0,-20 0 0,-3 0 0,-11 0 0,0 0 0,-12 0-429,9-9 429,-9-11 0,9-22 0,13 2 0,1-9 0,3 11 0,17 3 0,-15 6 0,28 5 0,-8 6 0,10 9 0,0 2 429,0-1-429,0 6 0,-10-5 0,8 7 0,-17 0 0,7 0 0,0 0 0,-7 0 0,16 0 0,-6 0 0,9 0 0,0 0 0,7 0 0,3 0 0,9 0 0,-1 0 0,1 0 0,6-6 0,2-3 0,6-5 0,0-1 0,0 1 0,7 0 0,9 6 0,29-7 0,2 5 0,29-1 0,-8-6 0,10 15 0,13-7-409,-9 9 409,8 0 0,-11 0 0,0 0 0,-11 0 0,-3 0 0,-11 0 0,0 0 0,-9 0 0,6 0 0,-6 0 409,0 0-409,6 0 0,-6 0 0,0 0 0,7 8 0,-8 2 0,10 0 0,-9 5 0,6-5 0,-6 7 0,9 1 0,-10-8 0,-1 5 0,-10-13 0,-1 13 0,1-13 0,0 12 0,-8-5 0,6 7 0,-6 0 0,8 0 0,9 1 0,-6 7 0,6 3 0,-9-2 0,-8-2 0,-2-7 0,-8-1 0,-1 0 0,1-1 0,0-5 0,0 4 0,0-12 0,7 6 0,3-7 0,17 0 0,3 0 0,20 0 0,-8 0 0,19 0 0,-19 0 0,19 0 0,-20 0 0,9 0 0,0 0 0,27 0 0,-8 0 0,-32 1 0,-1-2 0,28-8 0,0-2 0,-1-9 0,1-8 0,-12 6 0,-1-5 0,-12 0 0,-10 8 0,8-7 0,-17 1 0,17 6 0,-17-13 0,8 6 0,-10-8 0,0 1 0,0 7 0,-1-5 0,1 13 0,0-6 0,-8 8 0,6 6 0,-14-3 0,6 5 0,0-1 0,-6-4 0,6 11 0,-9-5 0,-5 1 0,4 4 0,-5-4 0,7 6 0,-1 0 0,1 0 0,0 0 0,0 0 0,0 0 0,-1 6 0,1 2 0,0 7 0,-7 0 0,6 8 0,-12-7 0,12 7 0,-13-8 0,6 0 0,-7 0 0,0-1 0,-12 1 0,-27-8 0,-29 9 0,16-15 0,-4 0-492,-12 8 0,-3 2 196,-6-3 1,-3-2 295,-15 0 0,2 1 0,25 4 0,1-2 0,-24-7 0,4-2 0,35 5 0,2-1-279,-18-4 0,1 0 279,-28 9 0,15-7 0,24 6 0,22-1 0,10-5 983,9 4-438,7 1 60,-5 1-605,4 0 0,1 6 0,-6-6 0,6 7 0,-7-7 0,7 5 0,-5-11 0,11 11 0,-10-12 0,3 6 0,-22-7 0,3 7 0,-35 3 0,16 8 0,-19-7 0,12 5 0,0-6 0,9 7 0,2-7 0,18-3 0,2-7 0,8 7 0,7-6 0,1 6 0</inkml:trace>
</inkml:ink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2.jpg>
</file>

<file path=ppt/media/image3.gif>
</file>

<file path=ppt/media/image4.jpg>
</file>

<file path=ppt/media/image5.jpg>
</file>

<file path=ppt/media/image6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E03F2D-4C40-8A47-B131-FA84CE0A3C0A}" type="datetimeFigureOut">
              <a:rPr lang="ru-RU" smtClean="0"/>
              <a:t>27.02.2019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Образец текста</a:t>
            </a:r>
          </a:p>
          <a:p>
            <a:pPr lvl="1"/>
            <a:r>
              <a:rPr lang="en-US"/>
              <a:t>Второй уровень</a:t>
            </a:r>
          </a:p>
          <a:p>
            <a:pPr lvl="2"/>
            <a:r>
              <a:rPr lang="en-US"/>
              <a:t>Третий уровень</a:t>
            </a:r>
          </a:p>
          <a:p>
            <a:pPr lvl="3"/>
            <a:r>
              <a:rPr lang="en-US"/>
              <a:t>Четвертый уровень</a:t>
            </a:r>
          </a:p>
          <a:p>
            <a:pPr lvl="4"/>
            <a:r>
              <a:rPr lang="en-US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3FC40D-6FB9-1648-B027-EAD4E7DC4F2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07415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1219261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2438522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3657783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4877044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6096305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7315566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8534827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9754088" algn="l" defTabSz="1219261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17626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16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4983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17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57239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8601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1446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4992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5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33237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6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8884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63284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6832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/>
              <a:t>https</a:t>
            </a:r>
            <a:r>
              <a:rPr lang="pt-PT" dirty="0"/>
              <a:t>://</a:t>
            </a:r>
            <a:r>
              <a:rPr lang="pt-PT" dirty="0" err="1"/>
              <a:t>hackernoon.com</a:t>
            </a:r>
            <a:r>
              <a:rPr lang="pt-PT" dirty="0"/>
              <a:t>/the-5-key-measurements-of-product-success-e53594aabb47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3FC40D-6FB9-1648-B027-EAD4E7DC4F2C}" type="slidenum">
              <a:rPr lang="ru-RU" smtClean="0"/>
              <a:t>13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6100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6_Пользовательский макет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" y="0"/>
            <a:ext cx="24387174" cy="13717588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 dirty="0"/>
          </a:p>
        </p:txBody>
      </p:sp>
      <p:sp>
        <p:nvSpPr>
          <p:cNvPr id="7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8377163" y="8731002"/>
            <a:ext cx="8784976" cy="202931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sz="13001" b="1" i="0" baseline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file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64860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8716793" y="11965375"/>
            <a:ext cx="5690341" cy="1756276"/>
          </a:xfrm>
          <a:prstGeom prst="rect">
            <a:avLst/>
          </a:prstGeom>
        </p:spPr>
        <p:txBody>
          <a:bodyPr/>
          <a:lstStyle>
            <a:lvl1pPr algn="r">
              <a:defRPr lang="uk-UA" sz="13900" b="0" i="0" kern="1200" baseline="0" smtClean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fld id="{E8BBD06A-759F-43F0-9FDD-30D8801384DF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601920" y="2394298"/>
            <a:ext cx="7199151" cy="28803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</a:t>
            </a:r>
            <a:endParaRPr lang="ru-RU" dirty="0"/>
          </a:p>
        </p:txBody>
      </p:sp>
      <p:sp>
        <p:nvSpPr>
          <p:cNvPr id="12" name="Текст 3"/>
          <p:cNvSpPr>
            <a:spLocks noGrp="1"/>
          </p:cNvSpPr>
          <p:nvPr>
            <p:ph type="body" sz="quarter" idx="14" hasCustomPrompt="1"/>
          </p:nvPr>
        </p:nvSpPr>
        <p:spPr>
          <a:xfrm>
            <a:off x="1602087" y="6354738"/>
            <a:ext cx="7199014" cy="5582502"/>
          </a:xfrm>
          <a:prstGeom prst="rect">
            <a:avLst/>
          </a:prstGeom>
        </p:spPr>
        <p:txBody>
          <a:bodyPr/>
          <a:lstStyle>
            <a:lvl1pPr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8220699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8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601919" y="1674219"/>
            <a:ext cx="21194285" cy="127321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7" name="Текст 3"/>
          <p:cNvSpPr>
            <a:spLocks noGrp="1"/>
          </p:cNvSpPr>
          <p:nvPr>
            <p:ph type="body" sz="quarter" idx="20" hasCustomPrompt="1"/>
          </p:nvPr>
        </p:nvSpPr>
        <p:spPr>
          <a:xfrm>
            <a:off x="4560739" y="8211706"/>
            <a:ext cx="6840760" cy="3600400"/>
          </a:xfrm>
          <a:prstGeom prst="rect">
            <a:avLst/>
          </a:prstGeom>
        </p:spPr>
        <p:txBody>
          <a:bodyPr/>
          <a:lstStyle>
            <a:lvl1pPr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21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12841659" y="8226946"/>
            <a:ext cx="6840760" cy="3600400"/>
          </a:xfrm>
          <a:prstGeom prst="rect">
            <a:avLst/>
          </a:prstGeom>
        </p:spPr>
        <p:txBody>
          <a:bodyPr/>
          <a:lstStyle>
            <a:lvl1pPr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37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8716793" y="11965375"/>
            <a:ext cx="5690341" cy="1756276"/>
          </a:xfrm>
          <a:prstGeom prst="rect">
            <a:avLst/>
          </a:prstGeom>
        </p:spPr>
        <p:txBody>
          <a:bodyPr/>
          <a:lstStyle>
            <a:lvl1pPr algn="r">
              <a:defRPr lang="uk-UA" sz="13900" b="0" i="0" kern="1200" baseline="0" smtClean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fld id="{E8BBD06A-759F-43F0-9FDD-30D8801384D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95351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601919" y="1170162"/>
            <a:ext cx="21194285" cy="127321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2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1601919" y="3474418"/>
            <a:ext cx="21194285" cy="7632848"/>
          </a:xfrm>
          <a:prstGeom prst="rect">
            <a:avLst/>
          </a:prstGeom>
        </p:spPr>
        <p:txBody>
          <a:bodyPr/>
          <a:lstStyle>
            <a:lvl1pPr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163532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601920" y="1674219"/>
            <a:ext cx="8431428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3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1601920" y="5202610"/>
            <a:ext cx="8431428" cy="5904656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4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8716793" y="11965375"/>
            <a:ext cx="5690341" cy="1756276"/>
          </a:xfrm>
          <a:prstGeom prst="rect">
            <a:avLst/>
          </a:prstGeom>
        </p:spPr>
        <p:txBody>
          <a:bodyPr/>
          <a:lstStyle>
            <a:lvl1pPr algn="r">
              <a:defRPr lang="uk-UA" sz="13900" b="0" i="0" kern="1200" baseline="0" smtClean="0">
                <a:solidFill>
                  <a:schemeClr val="bg1">
                    <a:lumMod val="95000"/>
                  </a:schemeClr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fld id="{E8BBD06A-759F-43F0-9FDD-30D8801384DF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974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601920" y="1674219"/>
            <a:ext cx="8431428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1601920" y="5202610"/>
            <a:ext cx="8431428" cy="5904656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24" name="Рисунок 23"/>
          <p:cNvSpPr>
            <a:spLocks noGrp="1"/>
          </p:cNvSpPr>
          <p:nvPr>
            <p:ph type="pic" sz="quarter" idx="24"/>
          </p:nvPr>
        </p:nvSpPr>
        <p:spPr>
          <a:xfrm>
            <a:off x="13993789" y="2"/>
            <a:ext cx="9865635" cy="13717587"/>
          </a:xfrm>
          <a:custGeom>
            <a:avLst/>
            <a:gdLst>
              <a:gd name="connsiteX0" fmla="*/ 2318396 w 9865635"/>
              <a:gd name="connsiteY0" fmla="*/ 3616611 h 13717587"/>
              <a:gd name="connsiteX1" fmla="*/ 4636791 w 9865635"/>
              <a:gd name="connsiteY1" fmla="*/ 5935007 h 13717587"/>
              <a:gd name="connsiteX2" fmla="*/ 4636791 w 9865635"/>
              <a:gd name="connsiteY2" fmla="*/ 8717782 h 13717587"/>
              <a:gd name="connsiteX3" fmla="*/ 4636723 w 9865635"/>
              <a:gd name="connsiteY3" fmla="*/ 8717782 h 13717587"/>
              <a:gd name="connsiteX4" fmla="*/ 4636791 w 9865635"/>
              <a:gd name="connsiteY4" fmla="*/ 8720526 h 13717587"/>
              <a:gd name="connsiteX5" fmla="*/ 4636791 w 9865635"/>
              <a:gd name="connsiteY5" fmla="*/ 10405154 h 13717587"/>
              <a:gd name="connsiteX6" fmla="*/ 4636791 w 9865635"/>
              <a:gd name="connsiteY6" fmla="*/ 11503306 h 13717587"/>
              <a:gd name="connsiteX7" fmla="*/ 4636791 w 9865635"/>
              <a:gd name="connsiteY7" fmla="*/ 13187930 h 13717587"/>
              <a:gd name="connsiteX8" fmla="*/ 4636723 w 9865635"/>
              <a:gd name="connsiteY8" fmla="*/ 13190676 h 13717587"/>
              <a:gd name="connsiteX9" fmla="*/ 4636791 w 9865635"/>
              <a:gd name="connsiteY9" fmla="*/ 13190676 h 13717587"/>
              <a:gd name="connsiteX10" fmla="*/ 4636791 w 9865635"/>
              <a:gd name="connsiteY10" fmla="*/ 13717587 h 13717587"/>
              <a:gd name="connsiteX11" fmla="*/ 2 w 9865635"/>
              <a:gd name="connsiteY11" fmla="*/ 13717587 h 13717587"/>
              <a:gd name="connsiteX12" fmla="*/ 2 w 9865635"/>
              <a:gd name="connsiteY12" fmla="*/ 13190675 h 13717587"/>
              <a:gd name="connsiteX13" fmla="*/ 71 w 9865635"/>
              <a:gd name="connsiteY13" fmla="*/ 13190675 h 13717587"/>
              <a:gd name="connsiteX14" fmla="*/ 2 w 9865635"/>
              <a:gd name="connsiteY14" fmla="*/ 13187929 h 13717587"/>
              <a:gd name="connsiteX15" fmla="*/ 0 w 9865635"/>
              <a:gd name="connsiteY15" fmla="*/ 10405153 h 13717587"/>
              <a:gd name="connsiteX16" fmla="*/ 2 w 9865635"/>
              <a:gd name="connsiteY16" fmla="*/ 10405153 h 13717587"/>
              <a:gd name="connsiteX17" fmla="*/ 2 w 9865635"/>
              <a:gd name="connsiteY17" fmla="*/ 8720526 h 13717587"/>
              <a:gd name="connsiteX18" fmla="*/ 70 w 9865635"/>
              <a:gd name="connsiteY18" fmla="*/ 8717782 h 13717587"/>
              <a:gd name="connsiteX19" fmla="*/ 2 w 9865635"/>
              <a:gd name="connsiteY19" fmla="*/ 8717782 h 13717587"/>
              <a:gd name="connsiteX20" fmla="*/ 2 w 9865635"/>
              <a:gd name="connsiteY20" fmla="*/ 5935003 h 13717587"/>
              <a:gd name="connsiteX21" fmla="*/ 2318396 w 9865635"/>
              <a:gd name="connsiteY21" fmla="*/ 3616611 h 13717587"/>
              <a:gd name="connsiteX22" fmla="*/ 5228843 w 9865635"/>
              <a:gd name="connsiteY22" fmla="*/ 0 h 13717587"/>
              <a:gd name="connsiteX23" fmla="*/ 9313267 w 9865635"/>
              <a:gd name="connsiteY23" fmla="*/ 0 h 13717587"/>
              <a:gd name="connsiteX24" fmla="*/ 9865635 w 9865635"/>
              <a:gd name="connsiteY24" fmla="*/ 0 h 13717587"/>
              <a:gd name="connsiteX25" fmla="*/ 9865635 w 9865635"/>
              <a:gd name="connsiteY25" fmla="*/ 802619 h 13717587"/>
              <a:gd name="connsiteX26" fmla="*/ 9865567 w 9865635"/>
              <a:gd name="connsiteY26" fmla="*/ 805363 h 13717587"/>
              <a:gd name="connsiteX27" fmla="*/ 9865635 w 9865635"/>
              <a:gd name="connsiteY27" fmla="*/ 805363 h 13717587"/>
              <a:gd name="connsiteX28" fmla="*/ 9865635 w 9865635"/>
              <a:gd name="connsiteY28" fmla="*/ 3189691 h 13717587"/>
              <a:gd name="connsiteX29" fmla="*/ 9865635 w 9865635"/>
              <a:gd name="connsiteY29" fmla="*/ 3588143 h 13717587"/>
              <a:gd name="connsiteX30" fmla="*/ 9865635 w 9865635"/>
              <a:gd name="connsiteY30" fmla="*/ 5972467 h 13717587"/>
              <a:gd name="connsiteX31" fmla="*/ 9865567 w 9865635"/>
              <a:gd name="connsiteY31" fmla="*/ 5972467 h 13717587"/>
              <a:gd name="connsiteX32" fmla="*/ 9865635 w 9865635"/>
              <a:gd name="connsiteY32" fmla="*/ 5975211 h 13717587"/>
              <a:gd name="connsiteX33" fmla="*/ 9865635 w 9865635"/>
              <a:gd name="connsiteY33" fmla="*/ 7659839 h 13717587"/>
              <a:gd name="connsiteX34" fmla="*/ 9865635 w 9865635"/>
              <a:gd name="connsiteY34" fmla="*/ 8545330 h 13717587"/>
              <a:gd name="connsiteX35" fmla="*/ 9865635 w 9865635"/>
              <a:gd name="connsiteY35" fmla="*/ 8757990 h 13717587"/>
              <a:gd name="connsiteX36" fmla="*/ 9865631 w 9865635"/>
              <a:gd name="connsiteY36" fmla="*/ 10442613 h 13717587"/>
              <a:gd name="connsiteX37" fmla="*/ 9865631 w 9865635"/>
              <a:gd name="connsiteY37" fmla="*/ 10445356 h 13717587"/>
              <a:gd name="connsiteX38" fmla="*/ 9865631 w 9865635"/>
              <a:gd name="connsiteY38" fmla="*/ 11328104 h 13717587"/>
              <a:gd name="connsiteX39" fmla="*/ 9865631 w 9865635"/>
              <a:gd name="connsiteY39" fmla="*/ 11330848 h 13717587"/>
              <a:gd name="connsiteX40" fmla="*/ 9865631 w 9865635"/>
              <a:gd name="connsiteY40" fmla="*/ 13015478 h 13717587"/>
              <a:gd name="connsiteX41" fmla="*/ 9865631 w 9865635"/>
              <a:gd name="connsiteY41" fmla="*/ 13228136 h 13717587"/>
              <a:gd name="connsiteX42" fmla="*/ 9865631 w 9865635"/>
              <a:gd name="connsiteY42" fmla="*/ 13717587 h 13717587"/>
              <a:gd name="connsiteX43" fmla="*/ 9313267 w 9865635"/>
              <a:gd name="connsiteY43" fmla="*/ 13717587 h 13717587"/>
              <a:gd name="connsiteX44" fmla="*/ 5228843 w 9865635"/>
              <a:gd name="connsiteY44" fmla="*/ 13717587 h 13717587"/>
              <a:gd name="connsiteX45" fmla="*/ 5228843 w 9865635"/>
              <a:gd name="connsiteY45" fmla="*/ 13015474 h 13717587"/>
              <a:gd name="connsiteX46" fmla="*/ 5228847 w 9865635"/>
              <a:gd name="connsiteY46" fmla="*/ 13015474 h 13717587"/>
              <a:gd name="connsiteX47" fmla="*/ 5228847 w 9865635"/>
              <a:gd name="connsiteY47" fmla="*/ 11330848 h 13717587"/>
              <a:gd name="connsiteX48" fmla="*/ 5228847 w 9865635"/>
              <a:gd name="connsiteY48" fmla="*/ 11330812 h 13717587"/>
              <a:gd name="connsiteX49" fmla="*/ 5228847 w 9865635"/>
              <a:gd name="connsiteY49" fmla="*/ 11328104 h 13717587"/>
              <a:gd name="connsiteX50" fmla="*/ 5228847 w 9865635"/>
              <a:gd name="connsiteY50" fmla="*/ 11328104 h 13717587"/>
              <a:gd name="connsiteX51" fmla="*/ 5228847 w 9865635"/>
              <a:gd name="connsiteY51" fmla="*/ 9536593 h 13717587"/>
              <a:gd name="connsiteX52" fmla="*/ 5228843 w 9865635"/>
              <a:gd name="connsiteY52" fmla="*/ 7659839 h 13717587"/>
              <a:gd name="connsiteX53" fmla="*/ 5228847 w 9865635"/>
              <a:gd name="connsiteY53" fmla="*/ 7659839 h 13717587"/>
              <a:gd name="connsiteX54" fmla="*/ 5228847 w 9865635"/>
              <a:gd name="connsiteY54" fmla="*/ 5975211 h 13717587"/>
              <a:gd name="connsiteX55" fmla="*/ 5228915 w 9865635"/>
              <a:gd name="connsiteY55" fmla="*/ 5972467 h 13717587"/>
              <a:gd name="connsiteX56" fmla="*/ 5228847 w 9865635"/>
              <a:gd name="connsiteY56" fmla="*/ 5972467 h 13717587"/>
              <a:gd name="connsiteX57" fmla="*/ 5228847 w 9865635"/>
              <a:gd name="connsiteY57" fmla="*/ 3588143 h 13717587"/>
              <a:gd name="connsiteX58" fmla="*/ 5228847 w 9865635"/>
              <a:gd name="connsiteY58" fmla="*/ 3189687 h 13717587"/>
              <a:gd name="connsiteX59" fmla="*/ 5228847 w 9865635"/>
              <a:gd name="connsiteY59" fmla="*/ 805363 h 13717587"/>
              <a:gd name="connsiteX60" fmla="*/ 5228915 w 9865635"/>
              <a:gd name="connsiteY60" fmla="*/ 805363 h 13717587"/>
              <a:gd name="connsiteX61" fmla="*/ 5228847 w 9865635"/>
              <a:gd name="connsiteY61" fmla="*/ 802619 h 13717587"/>
              <a:gd name="connsiteX62" fmla="*/ 1 w 9865635"/>
              <a:gd name="connsiteY62" fmla="*/ 0 h 13717587"/>
              <a:gd name="connsiteX63" fmla="*/ 4636791 w 9865635"/>
              <a:gd name="connsiteY63" fmla="*/ 0 h 13717587"/>
              <a:gd name="connsiteX64" fmla="*/ 4636791 w 9865635"/>
              <a:gd name="connsiteY64" fmla="*/ 977819 h 13717587"/>
              <a:gd name="connsiteX65" fmla="*/ 2318396 w 9865635"/>
              <a:gd name="connsiteY65" fmla="*/ 3296215 h 13717587"/>
              <a:gd name="connsiteX66" fmla="*/ 1 w 9865635"/>
              <a:gd name="connsiteY66" fmla="*/ 977819 h 13717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</a:cxnLst>
            <a:rect l="l" t="t" r="r" b="b"/>
            <a:pathLst>
              <a:path w="9865635" h="13717587">
                <a:moveTo>
                  <a:pt x="2318396" y="3616611"/>
                </a:moveTo>
                <a:cubicBezTo>
                  <a:pt x="3598810" y="3616611"/>
                  <a:pt x="4636791" y="4654591"/>
                  <a:pt x="4636791" y="5935007"/>
                </a:cubicBezTo>
                <a:lnTo>
                  <a:pt x="4636791" y="8717782"/>
                </a:lnTo>
                <a:lnTo>
                  <a:pt x="4636723" y="8717782"/>
                </a:lnTo>
                <a:lnTo>
                  <a:pt x="4636791" y="8720526"/>
                </a:lnTo>
                <a:lnTo>
                  <a:pt x="4636791" y="10405154"/>
                </a:lnTo>
                <a:lnTo>
                  <a:pt x="4636791" y="11503306"/>
                </a:lnTo>
                <a:lnTo>
                  <a:pt x="4636791" y="13187930"/>
                </a:lnTo>
                <a:lnTo>
                  <a:pt x="4636723" y="13190676"/>
                </a:lnTo>
                <a:lnTo>
                  <a:pt x="4636791" y="13190676"/>
                </a:lnTo>
                <a:lnTo>
                  <a:pt x="4636791" y="13717587"/>
                </a:lnTo>
                <a:lnTo>
                  <a:pt x="2" y="13717587"/>
                </a:lnTo>
                <a:lnTo>
                  <a:pt x="2" y="13190675"/>
                </a:lnTo>
                <a:lnTo>
                  <a:pt x="71" y="13190675"/>
                </a:lnTo>
                <a:lnTo>
                  <a:pt x="2" y="13187929"/>
                </a:lnTo>
                <a:lnTo>
                  <a:pt x="0" y="10405153"/>
                </a:lnTo>
                <a:lnTo>
                  <a:pt x="2" y="10405153"/>
                </a:lnTo>
                <a:lnTo>
                  <a:pt x="2" y="8720526"/>
                </a:lnTo>
                <a:lnTo>
                  <a:pt x="70" y="8717782"/>
                </a:lnTo>
                <a:lnTo>
                  <a:pt x="2" y="8717782"/>
                </a:lnTo>
                <a:lnTo>
                  <a:pt x="2" y="5935003"/>
                </a:lnTo>
                <a:cubicBezTo>
                  <a:pt x="2" y="4654591"/>
                  <a:pt x="1037982" y="3616611"/>
                  <a:pt x="2318396" y="3616611"/>
                </a:cubicBezTo>
                <a:close/>
                <a:moveTo>
                  <a:pt x="5228843" y="0"/>
                </a:moveTo>
                <a:lnTo>
                  <a:pt x="9313267" y="0"/>
                </a:lnTo>
                <a:lnTo>
                  <a:pt x="9865635" y="0"/>
                </a:lnTo>
                <a:lnTo>
                  <a:pt x="9865635" y="802619"/>
                </a:lnTo>
                <a:lnTo>
                  <a:pt x="9865567" y="805363"/>
                </a:lnTo>
                <a:lnTo>
                  <a:pt x="9865635" y="805363"/>
                </a:lnTo>
                <a:lnTo>
                  <a:pt x="9865635" y="3189691"/>
                </a:lnTo>
                <a:lnTo>
                  <a:pt x="9865635" y="3588143"/>
                </a:lnTo>
                <a:lnTo>
                  <a:pt x="9865635" y="5972467"/>
                </a:lnTo>
                <a:lnTo>
                  <a:pt x="9865567" y="5972467"/>
                </a:lnTo>
                <a:lnTo>
                  <a:pt x="9865635" y="5975211"/>
                </a:lnTo>
                <a:lnTo>
                  <a:pt x="9865635" y="7659839"/>
                </a:lnTo>
                <a:lnTo>
                  <a:pt x="9865635" y="8545330"/>
                </a:lnTo>
                <a:lnTo>
                  <a:pt x="9865635" y="8757990"/>
                </a:lnTo>
                <a:lnTo>
                  <a:pt x="9865631" y="10442613"/>
                </a:lnTo>
                <a:lnTo>
                  <a:pt x="9865631" y="10445356"/>
                </a:lnTo>
                <a:lnTo>
                  <a:pt x="9865631" y="11328104"/>
                </a:lnTo>
                <a:lnTo>
                  <a:pt x="9865631" y="11330848"/>
                </a:lnTo>
                <a:lnTo>
                  <a:pt x="9865631" y="13015478"/>
                </a:lnTo>
                <a:lnTo>
                  <a:pt x="9865631" y="13228136"/>
                </a:lnTo>
                <a:lnTo>
                  <a:pt x="9865631" y="13717587"/>
                </a:lnTo>
                <a:lnTo>
                  <a:pt x="9313267" y="13717587"/>
                </a:lnTo>
                <a:lnTo>
                  <a:pt x="5228843" y="13717587"/>
                </a:lnTo>
                <a:lnTo>
                  <a:pt x="5228843" y="13015474"/>
                </a:lnTo>
                <a:lnTo>
                  <a:pt x="5228847" y="13015474"/>
                </a:lnTo>
                <a:lnTo>
                  <a:pt x="5228847" y="11330848"/>
                </a:lnTo>
                <a:lnTo>
                  <a:pt x="5228847" y="11330812"/>
                </a:lnTo>
                <a:lnTo>
                  <a:pt x="5228847" y="11328104"/>
                </a:lnTo>
                <a:lnTo>
                  <a:pt x="5228847" y="11328104"/>
                </a:lnTo>
                <a:lnTo>
                  <a:pt x="5228847" y="9536593"/>
                </a:lnTo>
                <a:lnTo>
                  <a:pt x="5228843" y="7659839"/>
                </a:lnTo>
                <a:lnTo>
                  <a:pt x="5228847" y="7659839"/>
                </a:lnTo>
                <a:lnTo>
                  <a:pt x="5228847" y="5975211"/>
                </a:lnTo>
                <a:lnTo>
                  <a:pt x="5228915" y="5972467"/>
                </a:lnTo>
                <a:lnTo>
                  <a:pt x="5228847" y="5972467"/>
                </a:lnTo>
                <a:lnTo>
                  <a:pt x="5228847" y="3588143"/>
                </a:lnTo>
                <a:lnTo>
                  <a:pt x="5228847" y="3189687"/>
                </a:lnTo>
                <a:lnTo>
                  <a:pt x="5228847" y="805363"/>
                </a:lnTo>
                <a:lnTo>
                  <a:pt x="5228915" y="805363"/>
                </a:lnTo>
                <a:lnTo>
                  <a:pt x="5228847" y="802619"/>
                </a:lnTo>
                <a:close/>
                <a:moveTo>
                  <a:pt x="1" y="0"/>
                </a:moveTo>
                <a:lnTo>
                  <a:pt x="4636791" y="0"/>
                </a:lnTo>
                <a:lnTo>
                  <a:pt x="4636791" y="977819"/>
                </a:lnTo>
                <a:cubicBezTo>
                  <a:pt x="4636791" y="2258231"/>
                  <a:pt x="3598812" y="3296215"/>
                  <a:pt x="2318396" y="3296215"/>
                </a:cubicBezTo>
                <a:cubicBezTo>
                  <a:pt x="1037982" y="3296215"/>
                  <a:pt x="2" y="2258231"/>
                  <a:pt x="1" y="977819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556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2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Рисунок 12"/>
          <p:cNvSpPr>
            <a:spLocks noGrp="1"/>
          </p:cNvSpPr>
          <p:nvPr>
            <p:ph type="pic" sz="quarter" idx="27"/>
          </p:nvPr>
        </p:nvSpPr>
        <p:spPr>
          <a:xfrm>
            <a:off x="-1" y="2034259"/>
            <a:ext cx="10681421" cy="9709042"/>
          </a:xfrm>
          <a:custGeom>
            <a:avLst/>
            <a:gdLst>
              <a:gd name="connsiteX0" fmla="*/ 1 w 10681421"/>
              <a:gd name="connsiteY0" fmla="*/ 0 h 9709042"/>
              <a:gd name="connsiteX1" fmla="*/ 5826901 w 10681421"/>
              <a:gd name="connsiteY1" fmla="*/ 0 h 9709042"/>
              <a:gd name="connsiteX2" fmla="*/ 10681421 w 10681421"/>
              <a:gd name="connsiteY2" fmla="*/ 4854521 h 9709042"/>
              <a:gd name="connsiteX3" fmla="*/ 5826901 w 10681421"/>
              <a:gd name="connsiteY3" fmla="*/ 9709042 h 9709042"/>
              <a:gd name="connsiteX4" fmla="*/ 1 w 10681421"/>
              <a:gd name="connsiteY4" fmla="*/ 9709042 h 9709042"/>
              <a:gd name="connsiteX5" fmla="*/ 1 w 10681421"/>
              <a:gd name="connsiteY5" fmla="*/ 8712967 h 9709042"/>
              <a:gd name="connsiteX6" fmla="*/ 0 w 10681421"/>
              <a:gd name="connsiteY6" fmla="*/ 8712967 h 9709042"/>
              <a:gd name="connsiteX7" fmla="*/ 0 w 10681421"/>
              <a:gd name="connsiteY7" fmla="*/ 1944216 h 9709042"/>
              <a:gd name="connsiteX8" fmla="*/ 1 w 10681421"/>
              <a:gd name="connsiteY8" fmla="*/ 1944216 h 97090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681421" h="9709042">
                <a:moveTo>
                  <a:pt x="1" y="0"/>
                </a:moveTo>
                <a:lnTo>
                  <a:pt x="5826901" y="0"/>
                </a:lnTo>
                <a:cubicBezTo>
                  <a:pt x="8507979" y="0"/>
                  <a:pt x="10681421" y="2173443"/>
                  <a:pt x="10681421" y="4854521"/>
                </a:cubicBezTo>
                <a:cubicBezTo>
                  <a:pt x="10681421" y="7535598"/>
                  <a:pt x="8507979" y="9709042"/>
                  <a:pt x="5826901" y="9709042"/>
                </a:cubicBezTo>
                <a:lnTo>
                  <a:pt x="1" y="9709042"/>
                </a:lnTo>
                <a:lnTo>
                  <a:pt x="1" y="8712967"/>
                </a:lnTo>
                <a:lnTo>
                  <a:pt x="0" y="8712967"/>
                </a:lnTo>
                <a:lnTo>
                  <a:pt x="0" y="1944216"/>
                </a:lnTo>
                <a:lnTo>
                  <a:pt x="1" y="1944216"/>
                </a:ln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 dirty="0"/>
          </a:p>
        </p:txBody>
      </p:sp>
      <p:sp>
        <p:nvSpPr>
          <p:cNvPr id="1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4491351" y="1674219"/>
            <a:ext cx="8431428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5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14491351" y="5202610"/>
            <a:ext cx="8431428" cy="5904656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1467059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601920" y="1674219"/>
            <a:ext cx="8431428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2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1601920" y="5202610"/>
            <a:ext cx="8431428" cy="5904656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10" name="Рисунок 9"/>
          <p:cNvSpPr>
            <a:spLocks noGrp="1"/>
          </p:cNvSpPr>
          <p:nvPr>
            <p:ph type="pic" sz="quarter" idx="24"/>
          </p:nvPr>
        </p:nvSpPr>
        <p:spPr>
          <a:xfrm>
            <a:off x="12209389" y="0"/>
            <a:ext cx="12177787" cy="12247304"/>
          </a:xfrm>
          <a:custGeom>
            <a:avLst/>
            <a:gdLst>
              <a:gd name="connsiteX0" fmla="*/ 4793769 w 12177787"/>
              <a:gd name="connsiteY0" fmla="*/ 0 h 12247304"/>
              <a:gd name="connsiteX1" fmla="*/ 9514323 w 12177787"/>
              <a:gd name="connsiteY1" fmla="*/ 0 h 12247304"/>
              <a:gd name="connsiteX2" fmla="*/ 4223600 w 12177787"/>
              <a:gd name="connsiteY2" fmla="*/ 5290724 h 12247304"/>
              <a:gd name="connsiteX3" fmla="*/ 4223599 w 12177787"/>
              <a:gd name="connsiteY3" fmla="*/ 8023704 h 12247304"/>
              <a:gd name="connsiteX4" fmla="*/ 6956581 w 12177787"/>
              <a:gd name="connsiteY4" fmla="*/ 8023704 h 12247304"/>
              <a:gd name="connsiteX5" fmla="*/ 12177787 w 12177787"/>
              <a:gd name="connsiteY5" fmla="*/ 2802497 h 12247304"/>
              <a:gd name="connsiteX6" fmla="*/ 12177787 w 12177787"/>
              <a:gd name="connsiteY6" fmla="*/ 7523053 h 12247304"/>
              <a:gd name="connsiteX7" fmla="*/ 8997213 w 12177787"/>
              <a:gd name="connsiteY7" fmla="*/ 10703627 h 12247304"/>
              <a:gd name="connsiteX8" fmla="*/ 1543677 w 12177787"/>
              <a:gd name="connsiteY8" fmla="*/ 10703627 h 12247304"/>
              <a:gd name="connsiteX9" fmla="*/ 1543677 w 12177787"/>
              <a:gd name="connsiteY9" fmla="*/ 3250092 h 12247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77787" h="12247304">
                <a:moveTo>
                  <a:pt x="4793769" y="0"/>
                </a:moveTo>
                <a:lnTo>
                  <a:pt x="9514323" y="0"/>
                </a:lnTo>
                <a:lnTo>
                  <a:pt x="4223600" y="5290724"/>
                </a:lnTo>
                <a:cubicBezTo>
                  <a:pt x="3468908" y="6045415"/>
                  <a:pt x="3468908" y="7269013"/>
                  <a:pt x="4223599" y="8023704"/>
                </a:cubicBezTo>
                <a:cubicBezTo>
                  <a:pt x="4978291" y="8778395"/>
                  <a:pt x="6201889" y="8778395"/>
                  <a:pt x="6956581" y="8023704"/>
                </a:cubicBezTo>
                <a:lnTo>
                  <a:pt x="12177787" y="2802497"/>
                </a:lnTo>
                <a:lnTo>
                  <a:pt x="12177787" y="7523053"/>
                </a:lnTo>
                <a:lnTo>
                  <a:pt x="8997213" y="10703627"/>
                </a:lnTo>
                <a:cubicBezTo>
                  <a:pt x="6938975" y="12761864"/>
                  <a:pt x="3601914" y="12761864"/>
                  <a:pt x="1543677" y="10703627"/>
                </a:cubicBezTo>
                <a:cubicBezTo>
                  <a:pt x="-514560" y="8645390"/>
                  <a:pt x="-514560" y="5308329"/>
                  <a:pt x="1543677" y="3250092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257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4491351" y="1674219"/>
            <a:ext cx="8431428" cy="266429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r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  <p:sp>
        <p:nvSpPr>
          <p:cNvPr id="12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14491351" y="5202610"/>
            <a:ext cx="8431428" cy="5904656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22" name="Рисунок 21"/>
          <p:cNvSpPr>
            <a:spLocks noGrp="1"/>
          </p:cNvSpPr>
          <p:nvPr>
            <p:ph type="pic" sz="quarter" idx="25"/>
          </p:nvPr>
        </p:nvSpPr>
        <p:spPr>
          <a:xfrm>
            <a:off x="3" y="1002936"/>
            <a:ext cx="11666483" cy="12714652"/>
          </a:xfrm>
          <a:custGeom>
            <a:avLst/>
            <a:gdLst>
              <a:gd name="connsiteX0" fmla="*/ 7619676 w 11666483"/>
              <a:gd name="connsiteY0" fmla="*/ 9817271 h 12714652"/>
              <a:gd name="connsiteX1" fmla="*/ 8214443 w 11666483"/>
              <a:gd name="connsiteY1" fmla="*/ 10063629 h 12714652"/>
              <a:gd name="connsiteX2" fmla="*/ 8214443 w 11666483"/>
              <a:gd name="connsiteY2" fmla="*/ 11253165 h 12714652"/>
              <a:gd name="connsiteX3" fmla="*/ 6752957 w 11666483"/>
              <a:gd name="connsiteY3" fmla="*/ 12714652 h 12714652"/>
              <a:gd name="connsiteX4" fmla="*/ 4373888 w 11666483"/>
              <a:gd name="connsiteY4" fmla="*/ 12714652 h 12714652"/>
              <a:gd name="connsiteX5" fmla="*/ 7024909 w 11666483"/>
              <a:gd name="connsiteY5" fmla="*/ 10063630 h 12714652"/>
              <a:gd name="connsiteX6" fmla="*/ 7619676 w 11666483"/>
              <a:gd name="connsiteY6" fmla="*/ 9817271 h 12714652"/>
              <a:gd name="connsiteX7" fmla="*/ 11318463 w 11666483"/>
              <a:gd name="connsiteY7" fmla="*/ 9485708 h 12714652"/>
              <a:gd name="connsiteX8" fmla="*/ 11562238 w 11666483"/>
              <a:gd name="connsiteY8" fmla="*/ 9586681 h 12714652"/>
              <a:gd name="connsiteX9" fmla="*/ 11562237 w 11666483"/>
              <a:gd name="connsiteY9" fmla="*/ 10074234 h 12714652"/>
              <a:gd name="connsiteX10" fmla="*/ 9549128 w 11666483"/>
              <a:gd name="connsiteY10" fmla="*/ 12087342 h 12714652"/>
              <a:gd name="connsiteX11" fmla="*/ 9061577 w 11666483"/>
              <a:gd name="connsiteY11" fmla="*/ 12087342 h 12714652"/>
              <a:gd name="connsiteX12" fmla="*/ 9061577 w 11666483"/>
              <a:gd name="connsiteY12" fmla="*/ 11599792 h 12714652"/>
              <a:gd name="connsiteX13" fmla="*/ 11074688 w 11666483"/>
              <a:gd name="connsiteY13" fmla="*/ 9586681 h 12714652"/>
              <a:gd name="connsiteX14" fmla="*/ 11318463 w 11666483"/>
              <a:gd name="connsiteY14" fmla="*/ 9485708 h 12714652"/>
              <a:gd name="connsiteX15" fmla="*/ 5310471 w 11666483"/>
              <a:gd name="connsiteY15" fmla="*/ 8679699 h 12714652"/>
              <a:gd name="connsiteX16" fmla="*/ 5066697 w 11666483"/>
              <a:gd name="connsiteY16" fmla="*/ 8780672 h 12714652"/>
              <a:gd name="connsiteX17" fmla="*/ 3053586 w 11666483"/>
              <a:gd name="connsiteY17" fmla="*/ 10793781 h 12714652"/>
              <a:gd name="connsiteX18" fmla="*/ 3053586 w 11666483"/>
              <a:gd name="connsiteY18" fmla="*/ 11281331 h 12714652"/>
              <a:gd name="connsiteX19" fmla="*/ 3297362 w 11666483"/>
              <a:gd name="connsiteY19" fmla="*/ 11382306 h 12714652"/>
              <a:gd name="connsiteX20" fmla="*/ 3541136 w 11666483"/>
              <a:gd name="connsiteY20" fmla="*/ 11281331 h 12714652"/>
              <a:gd name="connsiteX21" fmla="*/ 5554245 w 11666483"/>
              <a:gd name="connsiteY21" fmla="*/ 9268223 h 12714652"/>
              <a:gd name="connsiteX22" fmla="*/ 5554245 w 11666483"/>
              <a:gd name="connsiteY22" fmla="*/ 8780673 h 12714652"/>
              <a:gd name="connsiteX23" fmla="*/ 5310471 w 11666483"/>
              <a:gd name="connsiteY23" fmla="*/ 8679699 h 12714652"/>
              <a:gd name="connsiteX24" fmla="*/ 2622261 w 11666483"/>
              <a:gd name="connsiteY24" fmla="*/ 1002186 h 12714652"/>
              <a:gd name="connsiteX25" fmla="*/ 3411480 w 11666483"/>
              <a:gd name="connsiteY25" fmla="*/ 1329090 h 12714652"/>
              <a:gd name="connsiteX26" fmla="*/ 3411479 w 11666483"/>
              <a:gd name="connsiteY26" fmla="*/ 2907528 h 12714652"/>
              <a:gd name="connsiteX27" fmla="*/ 0 w 11666483"/>
              <a:gd name="connsiteY27" fmla="*/ 6319008 h 12714652"/>
              <a:gd name="connsiteX28" fmla="*/ 0 w 11666483"/>
              <a:gd name="connsiteY28" fmla="*/ 3162133 h 12714652"/>
              <a:gd name="connsiteX29" fmla="*/ 1833043 w 11666483"/>
              <a:gd name="connsiteY29" fmla="*/ 1329090 h 12714652"/>
              <a:gd name="connsiteX30" fmla="*/ 2622261 w 11666483"/>
              <a:gd name="connsiteY30" fmla="*/ 1002186 h 12714652"/>
              <a:gd name="connsiteX31" fmla="*/ 8449940 w 11666483"/>
              <a:gd name="connsiteY31" fmla="*/ 0 h 12714652"/>
              <a:gd name="connsiteX32" fmla="*/ 10724379 w 11666483"/>
              <a:gd name="connsiteY32" fmla="*/ 942104 h 12714652"/>
              <a:gd name="connsiteX33" fmla="*/ 10724379 w 11666483"/>
              <a:gd name="connsiteY33" fmla="*/ 5490985 h 12714652"/>
              <a:gd name="connsiteX34" fmla="*/ 3500713 w 11666483"/>
              <a:gd name="connsiteY34" fmla="*/ 12714652 h 12714652"/>
              <a:gd name="connsiteX35" fmla="*/ 0 w 11666483"/>
              <a:gd name="connsiteY35" fmla="*/ 12714652 h 12714652"/>
              <a:gd name="connsiteX36" fmla="*/ 0 w 11666483"/>
              <a:gd name="connsiteY36" fmla="*/ 7117604 h 12714652"/>
              <a:gd name="connsiteX37" fmla="*/ 6175500 w 11666483"/>
              <a:gd name="connsiteY37" fmla="*/ 942104 h 12714652"/>
              <a:gd name="connsiteX38" fmla="*/ 8449940 w 11666483"/>
              <a:gd name="connsiteY38" fmla="*/ 0 h 12714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1666483" h="12714652">
                <a:moveTo>
                  <a:pt x="7619676" y="9817271"/>
                </a:moveTo>
                <a:cubicBezTo>
                  <a:pt x="7834939" y="9817271"/>
                  <a:pt x="8050202" y="9899390"/>
                  <a:pt x="8214443" y="10063629"/>
                </a:cubicBezTo>
                <a:cubicBezTo>
                  <a:pt x="8542924" y="10392111"/>
                  <a:pt x="8542924" y="10924685"/>
                  <a:pt x="8214443" y="11253165"/>
                </a:cubicBezTo>
                <a:lnTo>
                  <a:pt x="6752957" y="12714652"/>
                </a:lnTo>
                <a:lnTo>
                  <a:pt x="4373888" y="12714652"/>
                </a:lnTo>
                <a:lnTo>
                  <a:pt x="7024909" y="10063630"/>
                </a:lnTo>
                <a:cubicBezTo>
                  <a:pt x="7189149" y="9899390"/>
                  <a:pt x="7404412" y="9817270"/>
                  <a:pt x="7619676" y="9817271"/>
                </a:cubicBezTo>
                <a:close/>
                <a:moveTo>
                  <a:pt x="11318463" y="9485708"/>
                </a:moveTo>
                <a:cubicBezTo>
                  <a:pt x="11406691" y="9485708"/>
                  <a:pt x="11494921" y="9519367"/>
                  <a:pt x="11562238" y="9586681"/>
                </a:cubicBezTo>
                <a:cubicBezTo>
                  <a:pt x="11696871" y="9721318"/>
                  <a:pt x="11696871" y="9939599"/>
                  <a:pt x="11562237" y="10074234"/>
                </a:cubicBezTo>
                <a:lnTo>
                  <a:pt x="9549128" y="12087342"/>
                </a:lnTo>
                <a:cubicBezTo>
                  <a:pt x="9414496" y="12221974"/>
                  <a:pt x="9196212" y="12221975"/>
                  <a:pt x="9061577" y="12087342"/>
                </a:cubicBezTo>
                <a:cubicBezTo>
                  <a:pt x="8926944" y="11952707"/>
                  <a:pt x="8926945" y="11734426"/>
                  <a:pt x="9061577" y="11599792"/>
                </a:cubicBezTo>
                <a:lnTo>
                  <a:pt x="11074688" y="9586681"/>
                </a:lnTo>
                <a:cubicBezTo>
                  <a:pt x="11142004" y="9519368"/>
                  <a:pt x="11230233" y="9485708"/>
                  <a:pt x="11318463" y="9485708"/>
                </a:cubicBezTo>
                <a:close/>
                <a:moveTo>
                  <a:pt x="5310471" y="8679699"/>
                </a:moveTo>
                <a:cubicBezTo>
                  <a:pt x="5222241" y="8679699"/>
                  <a:pt x="5134013" y="8713357"/>
                  <a:pt x="5066697" y="8780672"/>
                </a:cubicBezTo>
                <a:lnTo>
                  <a:pt x="3053586" y="10793781"/>
                </a:lnTo>
                <a:cubicBezTo>
                  <a:pt x="2918954" y="10928415"/>
                  <a:pt x="2918953" y="11146699"/>
                  <a:pt x="3053586" y="11281331"/>
                </a:cubicBezTo>
                <a:cubicBezTo>
                  <a:pt x="3120901" y="11348649"/>
                  <a:pt x="3209132" y="11382306"/>
                  <a:pt x="3297362" y="11382306"/>
                </a:cubicBezTo>
                <a:cubicBezTo>
                  <a:pt x="3385589" y="11382306"/>
                  <a:pt x="3473821" y="11348649"/>
                  <a:pt x="3541136" y="11281331"/>
                </a:cubicBezTo>
                <a:lnTo>
                  <a:pt x="5554245" y="9268223"/>
                </a:lnTo>
                <a:cubicBezTo>
                  <a:pt x="5688878" y="9133589"/>
                  <a:pt x="5688877" y="8915307"/>
                  <a:pt x="5554245" y="8780673"/>
                </a:cubicBezTo>
                <a:cubicBezTo>
                  <a:pt x="5486929" y="8713357"/>
                  <a:pt x="5398699" y="8679699"/>
                  <a:pt x="5310471" y="8679699"/>
                </a:cubicBezTo>
                <a:close/>
                <a:moveTo>
                  <a:pt x="2622261" y="1002186"/>
                </a:moveTo>
                <a:cubicBezTo>
                  <a:pt x="2907902" y="1002185"/>
                  <a:pt x="3193543" y="1111153"/>
                  <a:pt x="3411480" y="1329090"/>
                </a:cubicBezTo>
                <a:cubicBezTo>
                  <a:pt x="3847353" y="1764963"/>
                  <a:pt x="3847353" y="2471655"/>
                  <a:pt x="3411479" y="2907528"/>
                </a:cubicBezTo>
                <a:lnTo>
                  <a:pt x="0" y="6319008"/>
                </a:lnTo>
                <a:lnTo>
                  <a:pt x="0" y="3162133"/>
                </a:lnTo>
                <a:lnTo>
                  <a:pt x="1833043" y="1329090"/>
                </a:lnTo>
                <a:cubicBezTo>
                  <a:pt x="2050979" y="1111153"/>
                  <a:pt x="2336620" y="1002185"/>
                  <a:pt x="2622261" y="1002186"/>
                </a:cubicBezTo>
                <a:close/>
                <a:moveTo>
                  <a:pt x="8449940" y="0"/>
                </a:moveTo>
                <a:cubicBezTo>
                  <a:pt x="9273125" y="0"/>
                  <a:pt x="10096310" y="314035"/>
                  <a:pt x="10724379" y="942104"/>
                </a:cubicBezTo>
                <a:cubicBezTo>
                  <a:pt x="11980518" y="2198242"/>
                  <a:pt x="11980518" y="4234847"/>
                  <a:pt x="10724379" y="5490985"/>
                </a:cubicBezTo>
                <a:lnTo>
                  <a:pt x="3500713" y="12714652"/>
                </a:lnTo>
                <a:lnTo>
                  <a:pt x="0" y="12714652"/>
                </a:lnTo>
                <a:lnTo>
                  <a:pt x="0" y="7117604"/>
                </a:lnTo>
                <a:lnTo>
                  <a:pt x="6175500" y="942104"/>
                </a:lnTo>
                <a:cubicBezTo>
                  <a:pt x="6803569" y="314035"/>
                  <a:pt x="7626754" y="0"/>
                  <a:pt x="8449940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7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6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" y="0"/>
            <a:ext cx="24387174" cy="13717588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 dirty="0"/>
          </a:p>
        </p:txBody>
      </p:sp>
      <p:grpSp>
        <p:nvGrpSpPr>
          <p:cNvPr id="41" name="Группа 40"/>
          <p:cNvGrpSpPr/>
          <p:nvPr userDrawn="1"/>
        </p:nvGrpSpPr>
        <p:grpSpPr>
          <a:xfrm rot="10800000">
            <a:off x="456283" y="-5166542"/>
            <a:ext cx="17170054" cy="18614005"/>
            <a:chOff x="6860388" y="270349"/>
            <a:chExt cx="17170054" cy="18614005"/>
          </a:xfrm>
        </p:grpSpPr>
        <p:sp>
          <p:nvSpPr>
            <p:cNvPr id="42" name="Полилиния 41"/>
            <p:cNvSpPr/>
            <p:nvPr userDrawn="1"/>
          </p:nvSpPr>
          <p:spPr>
            <a:xfrm rot="18900000">
              <a:off x="6860388" y="270349"/>
              <a:ext cx="17170054" cy="18614005"/>
            </a:xfrm>
            <a:custGeom>
              <a:avLst/>
              <a:gdLst>
                <a:gd name="connsiteX0" fmla="*/ 14617626 w 17170054"/>
                <a:gd name="connsiteY0" fmla="*/ 2552429 h 18614005"/>
                <a:gd name="connsiteX1" fmla="*/ 17170054 w 17170054"/>
                <a:gd name="connsiteY1" fmla="*/ 8714541 h 18614005"/>
                <a:gd name="connsiteX2" fmla="*/ 17170054 w 17170054"/>
                <a:gd name="connsiteY2" fmla="*/ 13454875 h 18614005"/>
                <a:gd name="connsiteX3" fmla="*/ 12010925 w 17170054"/>
                <a:gd name="connsiteY3" fmla="*/ 18614005 h 18614005"/>
                <a:gd name="connsiteX4" fmla="*/ 0 w 17170054"/>
                <a:gd name="connsiteY4" fmla="*/ 6603081 h 18614005"/>
                <a:gd name="connsiteX5" fmla="*/ 15334 w 17170054"/>
                <a:gd name="connsiteY5" fmla="*/ 6536639 h 18614005"/>
                <a:gd name="connsiteX6" fmla="*/ 8455515 w 17170054"/>
                <a:gd name="connsiteY6" fmla="*/ 1 h 18614005"/>
                <a:gd name="connsiteX7" fmla="*/ 14617626 w 17170054"/>
                <a:gd name="connsiteY7" fmla="*/ 2552429 h 1861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70054" h="18614005">
                  <a:moveTo>
                    <a:pt x="14617626" y="2552429"/>
                  </a:moveTo>
                  <a:cubicBezTo>
                    <a:pt x="16194646" y="4129449"/>
                    <a:pt x="17170054" y="6308085"/>
                    <a:pt x="17170054" y="8714541"/>
                  </a:cubicBezTo>
                  <a:lnTo>
                    <a:pt x="17170054" y="13454875"/>
                  </a:lnTo>
                  <a:lnTo>
                    <a:pt x="12010925" y="18614005"/>
                  </a:lnTo>
                  <a:lnTo>
                    <a:pt x="0" y="6603081"/>
                  </a:lnTo>
                  <a:lnTo>
                    <a:pt x="15334" y="6536639"/>
                  </a:lnTo>
                  <a:cubicBezTo>
                    <a:pt x="982486" y="2777627"/>
                    <a:pt x="4394627" y="-1"/>
                    <a:pt x="8455515" y="1"/>
                  </a:cubicBezTo>
                  <a:cubicBezTo>
                    <a:pt x="10861969" y="1"/>
                    <a:pt x="13040604" y="975408"/>
                    <a:pt x="14617626" y="2552429"/>
                  </a:cubicBezTo>
                  <a:close/>
                </a:path>
              </a:pathLst>
            </a:custGeom>
            <a:solidFill>
              <a:schemeClr val="accent1"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ru-RU"/>
            </a:p>
          </p:txBody>
        </p:sp>
        <p:sp>
          <p:nvSpPr>
            <p:cNvPr id="43" name="Полилиния 42"/>
            <p:cNvSpPr/>
            <p:nvPr userDrawn="1"/>
          </p:nvSpPr>
          <p:spPr>
            <a:xfrm rot="18900000">
              <a:off x="10726271" y="3227293"/>
              <a:ext cx="11593868" cy="15273735"/>
            </a:xfrm>
            <a:custGeom>
              <a:avLst/>
              <a:gdLst>
                <a:gd name="connsiteX0" fmla="*/ 9895986 w 11593868"/>
                <a:gd name="connsiteY0" fmla="*/ 1697883 h 15273735"/>
                <a:gd name="connsiteX1" fmla="*/ 11593868 w 11593868"/>
                <a:gd name="connsiteY1" fmla="*/ 5796933 h 15273735"/>
                <a:gd name="connsiteX2" fmla="*/ 11593868 w 11593868"/>
                <a:gd name="connsiteY2" fmla="*/ 13093143 h 15273735"/>
                <a:gd name="connsiteX3" fmla="*/ 9413278 w 11593868"/>
                <a:gd name="connsiteY3" fmla="*/ 15273735 h 15273735"/>
                <a:gd name="connsiteX4" fmla="*/ 1 w 11593868"/>
                <a:gd name="connsiteY4" fmla="*/ 5860457 h 15273735"/>
                <a:gd name="connsiteX5" fmla="*/ 0 w 11593868"/>
                <a:gd name="connsiteY5" fmla="*/ 5796933 h 15273735"/>
                <a:gd name="connsiteX6" fmla="*/ 5796936 w 11593868"/>
                <a:gd name="connsiteY6" fmla="*/ 0 h 15273735"/>
                <a:gd name="connsiteX7" fmla="*/ 9895986 w 11593868"/>
                <a:gd name="connsiteY7" fmla="*/ 1697883 h 15273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93868" h="15273735">
                  <a:moveTo>
                    <a:pt x="9895986" y="1697883"/>
                  </a:moveTo>
                  <a:cubicBezTo>
                    <a:pt x="10945024" y="2746921"/>
                    <a:pt x="11593868" y="4196155"/>
                    <a:pt x="11593868" y="5796933"/>
                  </a:cubicBezTo>
                  <a:lnTo>
                    <a:pt x="11593868" y="13093143"/>
                  </a:lnTo>
                  <a:lnTo>
                    <a:pt x="9413278" y="15273735"/>
                  </a:lnTo>
                  <a:lnTo>
                    <a:pt x="1" y="5860457"/>
                  </a:lnTo>
                  <a:lnTo>
                    <a:pt x="0" y="5796933"/>
                  </a:lnTo>
                  <a:cubicBezTo>
                    <a:pt x="0" y="2595375"/>
                    <a:pt x="2595375" y="0"/>
                    <a:pt x="5796936" y="0"/>
                  </a:cubicBezTo>
                  <a:cubicBezTo>
                    <a:pt x="7397714" y="0"/>
                    <a:pt x="8846947" y="648843"/>
                    <a:pt x="9895986" y="1697883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5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5869043" y="2831834"/>
            <a:ext cx="6344534" cy="38680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ctr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 TOP SLIDE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8582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7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Текст 3"/>
          <p:cNvSpPr>
            <a:spLocks noGrp="1"/>
          </p:cNvSpPr>
          <p:nvPr>
            <p:ph type="body" sz="quarter" idx="19" hasCustomPrompt="1"/>
          </p:nvPr>
        </p:nvSpPr>
        <p:spPr>
          <a:xfrm>
            <a:off x="2443096" y="4554540"/>
            <a:ext cx="19657153" cy="4595652"/>
          </a:xfrm>
          <a:prstGeom prst="rect">
            <a:avLst/>
          </a:prstGeom>
        </p:spPr>
        <p:txBody>
          <a:bodyPr numCol="2" spcCol="1080000"/>
          <a:lstStyle>
            <a:lvl1pPr>
              <a:defRPr lang="en-US" sz="26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</p:spTree>
    <p:extLst>
      <p:ext uri="{BB962C8B-B14F-4D97-AF65-F5344CB8AC3E}">
        <p14:creationId xmlns:p14="http://schemas.microsoft.com/office/powerpoint/2010/main" val="23872658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869">
          <p15:clr>
            <a:srgbClr val="FBAE40"/>
          </p15:clr>
        </p15:guide>
        <p15:guide id="2" pos="7681">
          <p15:clr>
            <a:srgbClr val="FBAE40"/>
          </p15:clr>
        </p15:guide>
        <p15:guide id="3" pos="3825">
          <p15:clr>
            <a:srgbClr val="FBAE40"/>
          </p15:clr>
        </p15:guide>
        <p15:guide id="4" pos="11537">
          <p15:clr>
            <a:srgbClr val="FBAE40"/>
          </p15:clr>
        </p15:guide>
        <p15:guide id="5" orient="horz" pos="5772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5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Текст 3"/>
          <p:cNvSpPr>
            <a:spLocks noGrp="1"/>
          </p:cNvSpPr>
          <p:nvPr>
            <p:ph type="body" sz="quarter" idx="14" hasCustomPrompt="1"/>
          </p:nvPr>
        </p:nvSpPr>
        <p:spPr>
          <a:xfrm>
            <a:off x="7471379" y="10277292"/>
            <a:ext cx="3694300" cy="2054110"/>
          </a:xfrm>
          <a:prstGeom prst="rect">
            <a:avLst/>
          </a:prstGeom>
        </p:spPr>
        <p:txBody>
          <a:bodyPr/>
          <a:lstStyle>
            <a:lvl1pPr algn="ctr">
              <a:defRPr lang="en-US" sz="26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18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0" y="4266506"/>
            <a:ext cx="6104996" cy="5184576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  <p:sp>
        <p:nvSpPr>
          <p:cNvPr id="19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6104996" y="4266506"/>
            <a:ext cx="6072188" cy="5184576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  <p:sp>
        <p:nvSpPr>
          <p:cNvPr id="20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2209992" y="4266506"/>
            <a:ext cx="6072188" cy="5184576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  <p:sp>
        <p:nvSpPr>
          <p:cNvPr id="21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8314988" y="4266506"/>
            <a:ext cx="6072188" cy="5184576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  <p:sp>
        <p:nvSpPr>
          <p:cNvPr id="22" name="Текст 3"/>
          <p:cNvSpPr>
            <a:spLocks noGrp="1"/>
          </p:cNvSpPr>
          <p:nvPr>
            <p:ph type="body" sz="quarter" idx="29" hasCustomPrompt="1"/>
          </p:nvPr>
        </p:nvSpPr>
        <p:spPr>
          <a:xfrm>
            <a:off x="1633572" y="10277292"/>
            <a:ext cx="3694300" cy="2054110"/>
          </a:xfrm>
          <a:prstGeom prst="rect">
            <a:avLst/>
          </a:prstGeom>
        </p:spPr>
        <p:txBody>
          <a:bodyPr/>
          <a:lstStyle>
            <a:lvl1pPr algn="ctr">
              <a:defRPr lang="en-US" sz="26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23" name="Текст 3"/>
          <p:cNvSpPr>
            <a:spLocks noGrp="1"/>
          </p:cNvSpPr>
          <p:nvPr>
            <p:ph type="body" sz="quarter" idx="30" hasCustomPrompt="1"/>
          </p:nvPr>
        </p:nvSpPr>
        <p:spPr>
          <a:xfrm>
            <a:off x="19146994" y="10277292"/>
            <a:ext cx="3694300" cy="2054110"/>
          </a:xfrm>
          <a:prstGeom prst="rect">
            <a:avLst/>
          </a:prstGeom>
        </p:spPr>
        <p:txBody>
          <a:bodyPr/>
          <a:lstStyle>
            <a:lvl1pPr algn="ctr">
              <a:defRPr lang="en-US" sz="26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24" name="Текст 3"/>
          <p:cNvSpPr>
            <a:spLocks noGrp="1"/>
          </p:cNvSpPr>
          <p:nvPr>
            <p:ph type="body" sz="quarter" idx="31" hasCustomPrompt="1"/>
          </p:nvPr>
        </p:nvSpPr>
        <p:spPr>
          <a:xfrm>
            <a:off x="13309186" y="10277292"/>
            <a:ext cx="3694300" cy="2054110"/>
          </a:xfrm>
          <a:prstGeom prst="rect">
            <a:avLst/>
          </a:prstGeom>
        </p:spPr>
        <p:txBody>
          <a:bodyPr/>
          <a:lstStyle>
            <a:lvl1pPr algn="ctr">
              <a:defRPr lang="en-US" sz="26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11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601920" y="1674219"/>
            <a:ext cx="16713068" cy="1368151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</a:t>
            </a:r>
            <a:r>
              <a:rPr lang="en-US"/>
              <a:t>OF YOUR TOP SLIDE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90419432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869">
          <p15:clr>
            <a:srgbClr val="FBAE40"/>
          </p15:clr>
        </p15:guide>
        <p15:guide id="2" pos="7681">
          <p15:clr>
            <a:srgbClr val="FBAE40"/>
          </p15:clr>
        </p15:guide>
        <p15:guide id="3" pos="3825">
          <p15:clr>
            <a:srgbClr val="FBAE40"/>
          </p15:clr>
        </p15:guide>
        <p15:guide id="4" pos="11537">
          <p15:clr>
            <a:srgbClr val="FBAE40"/>
          </p15:clr>
        </p15:guide>
        <p15:guide id="5" orient="horz" pos="577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1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1601920" y="1674220"/>
            <a:ext cx="7135282" cy="252027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r>
              <a:rPr lang="en-US" dirty="0"/>
              <a:t>NAME OF YOUR</a:t>
            </a:r>
            <a:endParaRPr lang="ru-RU" dirty="0"/>
          </a:p>
        </p:txBody>
      </p:sp>
      <p:sp>
        <p:nvSpPr>
          <p:cNvPr id="58" name="Picture Placeholder 2"/>
          <p:cNvSpPr>
            <a:spLocks noGrp="1"/>
          </p:cNvSpPr>
          <p:nvPr>
            <p:ph type="pic" sz="quarter" idx="25"/>
          </p:nvPr>
        </p:nvSpPr>
        <p:spPr>
          <a:xfrm>
            <a:off x="11974616" y="-4292"/>
            <a:ext cx="6216924" cy="6786786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  <p:sp>
        <p:nvSpPr>
          <p:cNvPr id="59" name="Текст 3"/>
          <p:cNvSpPr>
            <a:spLocks noGrp="1"/>
          </p:cNvSpPr>
          <p:nvPr>
            <p:ph type="body" sz="quarter" idx="21" hasCustomPrompt="1"/>
          </p:nvPr>
        </p:nvSpPr>
        <p:spPr>
          <a:xfrm>
            <a:off x="1601919" y="5058594"/>
            <a:ext cx="7135283" cy="3528392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1272"/>
              </a:spcBef>
              <a:defRPr lang="en-US" sz="2800" b="0" i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lvl="0" indent="0">
              <a:lnSpc>
                <a:spcPct val="150000"/>
              </a:lnSpc>
              <a:buNone/>
            </a:pPr>
            <a:r>
              <a:rPr lang="en-US" dirty="0"/>
              <a:t>Example text</a:t>
            </a:r>
          </a:p>
        </p:txBody>
      </p:sp>
      <p:sp>
        <p:nvSpPr>
          <p:cNvPr id="5" name="Picture Placeholder 2"/>
          <p:cNvSpPr>
            <a:spLocks noGrp="1"/>
          </p:cNvSpPr>
          <p:nvPr>
            <p:ph type="pic" sz="quarter" idx="26"/>
          </p:nvPr>
        </p:nvSpPr>
        <p:spPr>
          <a:xfrm>
            <a:off x="18161099" y="0"/>
            <a:ext cx="6226076" cy="6786786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27"/>
          </p:nvPr>
        </p:nvSpPr>
        <p:spPr>
          <a:xfrm>
            <a:off x="11974616" y="6782494"/>
            <a:ext cx="6226076" cy="6935093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28"/>
          </p:nvPr>
        </p:nvSpPr>
        <p:spPr>
          <a:xfrm>
            <a:off x="18170251" y="6782494"/>
            <a:ext cx="6226076" cy="6935093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en-US" sz="800" b="1">
                <a:solidFill>
                  <a:schemeClr val="lt1"/>
                </a:solidFill>
              </a:defRPr>
            </a:lvl1pPr>
          </a:lstStyle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93935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869">
          <p15:clr>
            <a:srgbClr val="FBAE40"/>
          </p15:clr>
        </p15:guide>
        <p15:guide id="2" pos="7681">
          <p15:clr>
            <a:srgbClr val="FBAE40"/>
          </p15:clr>
        </p15:guide>
        <p15:guide id="3" pos="3825">
          <p15:clr>
            <a:srgbClr val="FBAE40"/>
          </p15:clr>
        </p15:guide>
        <p15:guide id="4" pos="11537">
          <p15:clr>
            <a:srgbClr val="FBAE40"/>
          </p15:clr>
        </p15:guide>
        <p15:guide id="5" orient="horz" pos="577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0804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19" r:id="rId1"/>
    <p:sldLayoutId id="2147485262" r:id="rId2"/>
    <p:sldLayoutId id="2147485248" r:id="rId3"/>
    <p:sldLayoutId id="2147485246" r:id="rId4"/>
    <p:sldLayoutId id="2147485254" r:id="rId5"/>
    <p:sldLayoutId id="2147485252" r:id="rId6"/>
    <p:sldLayoutId id="2147485232" r:id="rId7"/>
    <p:sldLayoutId id="2147485219" r:id="rId8"/>
    <p:sldLayoutId id="2147485267" r:id="rId9"/>
    <p:sldLayoutId id="2147485148" r:id="rId10"/>
    <p:sldLayoutId id="2147485176" r:id="rId11"/>
    <p:sldLayoutId id="2147485163" r:id="rId12"/>
    <p:sldLayoutId id="2147485178" r:id="rId13"/>
  </p:sldLayoutIdLst>
  <p:hf hdr="0"/>
  <p:txStyles>
    <p:titleStyle>
      <a:lvl1pPr algn="ctr" defTabSz="2438645" rtl="0" eaLnBrk="1" latinLnBrk="0" hangingPunct="1">
        <a:spcBef>
          <a:spcPct val="0"/>
        </a:spcBef>
        <a:buNone/>
        <a:defRPr sz="1170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92" indent="-914492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8501" kern="1200">
          <a:solidFill>
            <a:schemeClr val="tx1"/>
          </a:solidFill>
          <a:latin typeface="+mn-lt"/>
          <a:ea typeface="+mn-ea"/>
          <a:cs typeface="+mn-cs"/>
        </a:defRPr>
      </a:lvl1pPr>
      <a:lvl2pPr marL="1981398" indent="-762077" algn="l" defTabSz="2438645" rtl="0" eaLnBrk="1" latinLnBrk="0" hangingPunct="1">
        <a:spcBef>
          <a:spcPct val="20000"/>
        </a:spcBef>
        <a:buFont typeface="Arial" panose="020B0604020202020204" pitchFamily="34" charset="0"/>
        <a:buChar char="–"/>
        <a:defRPr sz="7501" kern="1200">
          <a:solidFill>
            <a:schemeClr val="tx1"/>
          </a:solidFill>
          <a:latin typeface="+mn-lt"/>
          <a:ea typeface="+mn-ea"/>
          <a:cs typeface="+mn-cs"/>
        </a:defRPr>
      </a:lvl2pPr>
      <a:lvl3pPr marL="3048305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6401" kern="1200">
          <a:solidFill>
            <a:schemeClr val="tx1"/>
          </a:solidFill>
          <a:latin typeface="+mn-lt"/>
          <a:ea typeface="+mn-ea"/>
          <a:cs typeface="+mn-cs"/>
        </a:defRPr>
      </a:lvl3pPr>
      <a:lvl4pPr marL="4267626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–"/>
        <a:defRPr sz="5301" kern="1200">
          <a:solidFill>
            <a:schemeClr val="tx1"/>
          </a:solidFill>
          <a:latin typeface="+mn-lt"/>
          <a:ea typeface="+mn-ea"/>
          <a:cs typeface="+mn-cs"/>
        </a:defRPr>
      </a:lvl4pPr>
      <a:lvl5pPr marL="5486948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»"/>
        <a:defRPr sz="5301" kern="1200">
          <a:solidFill>
            <a:schemeClr val="tx1"/>
          </a:solidFill>
          <a:latin typeface="+mn-lt"/>
          <a:ea typeface="+mn-ea"/>
          <a:cs typeface="+mn-cs"/>
        </a:defRPr>
      </a:lvl5pPr>
      <a:lvl6pPr marL="6706271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1" kern="1200">
          <a:solidFill>
            <a:schemeClr val="tx1"/>
          </a:solidFill>
          <a:latin typeface="+mn-lt"/>
          <a:ea typeface="+mn-ea"/>
          <a:cs typeface="+mn-cs"/>
        </a:defRPr>
      </a:lvl6pPr>
      <a:lvl7pPr marL="7925593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1" kern="1200">
          <a:solidFill>
            <a:schemeClr val="tx1"/>
          </a:solidFill>
          <a:latin typeface="+mn-lt"/>
          <a:ea typeface="+mn-ea"/>
          <a:cs typeface="+mn-cs"/>
        </a:defRPr>
      </a:lvl7pPr>
      <a:lvl8pPr marL="9144913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1" kern="1200">
          <a:solidFill>
            <a:schemeClr val="tx1"/>
          </a:solidFill>
          <a:latin typeface="+mn-lt"/>
          <a:ea typeface="+mn-ea"/>
          <a:cs typeface="+mn-cs"/>
        </a:defRPr>
      </a:lvl8pPr>
      <a:lvl9pPr marL="10364236" indent="-609660" algn="l" defTabSz="2438645" rtl="0" eaLnBrk="1" latinLnBrk="0" hangingPunct="1">
        <a:spcBef>
          <a:spcPct val="20000"/>
        </a:spcBef>
        <a:buFont typeface="Arial" panose="020B0604020202020204" pitchFamily="34" charset="0"/>
        <a:buChar char="•"/>
        <a:defRPr sz="53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322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645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966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7288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610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932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5253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4574" algn="l" defTabSz="2438645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customXml" Target="../ink/ink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customXml" Target="../ink/ink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4"/>
          <p:cNvSpPr>
            <a:spLocks noGrp="1"/>
          </p:cNvSpPr>
          <p:nvPr>
            <p:ph type="title"/>
          </p:nvPr>
        </p:nvSpPr>
        <p:spPr>
          <a:xfrm>
            <a:off x="1176363" y="1242170"/>
            <a:ext cx="22034448" cy="6624736"/>
          </a:xfrm>
        </p:spPr>
        <p:txBody>
          <a:bodyPr/>
          <a:lstStyle/>
          <a:p>
            <a:r>
              <a:rPr lang="pt-PT" sz="5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Universidade do Minho</a:t>
            </a:r>
            <a:br>
              <a:rPr lang="en-US" sz="5400" b="0" dirty="0">
                <a:solidFill>
                  <a:schemeClr val="bg1">
                    <a:lumMod val="50000"/>
                  </a:schemeClr>
                </a:solidFill>
                <a:latin typeface="+mn-lt"/>
              </a:rPr>
            </a:br>
            <a:r>
              <a:rPr lang="pt-PT" sz="4400" b="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Escola de Engenharia</a:t>
            </a:r>
            <a:br>
              <a:rPr lang="en-US" sz="4800" b="0" dirty="0">
                <a:solidFill>
                  <a:schemeClr val="bg1">
                    <a:lumMod val="50000"/>
                  </a:schemeClr>
                </a:solidFill>
                <a:latin typeface="+mn-lt"/>
              </a:rPr>
            </a:br>
            <a:r>
              <a:rPr lang="pt-PT" sz="4000" b="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Mestrado Integrado em Engenharia Informática</a:t>
            </a:r>
            <a:br>
              <a:rPr lang="en-US" sz="5400" b="0" dirty="0">
                <a:solidFill>
                  <a:schemeClr val="tx1"/>
                </a:solidFill>
                <a:latin typeface="+mn-lt"/>
              </a:rPr>
            </a:br>
            <a:r>
              <a:rPr lang="pt-PT" sz="5400" b="0" dirty="0">
                <a:solidFill>
                  <a:schemeClr val="tx1"/>
                </a:solidFill>
                <a:latin typeface="+mn-lt"/>
              </a:rPr>
              <a:t> </a:t>
            </a:r>
            <a:br>
              <a:rPr lang="en-US" sz="5400" b="0" dirty="0">
                <a:solidFill>
                  <a:schemeClr val="tx1"/>
                </a:solidFill>
                <a:latin typeface="+mn-lt"/>
              </a:rPr>
            </a:br>
            <a:r>
              <a:rPr lang="pt-PT" sz="5400" b="0" dirty="0">
                <a:solidFill>
                  <a:schemeClr val="tx1"/>
                </a:solidFill>
                <a:latin typeface="+mn-lt"/>
              </a:rPr>
              <a:t> </a:t>
            </a:r>
            <a:br>
              <a:rPr lang="en-US" sz="5400" b="0" dirty="0">
                <a:solidFill>
                  <a:schemeClr val="tx1"/>
                </a:solidFill>
                <a:latin typeface="+mn-lt"/>
              </a:rPr>
            </a:br>
            <a:r>
              <a:rPr lang="pt-PT" sz="8800" dirty="0">
                <a:solidFill>
                  <a:schemeClr val="accent1"/>
                </a:solidFill>
                <a:latin typeface="+mn-lt"/>
              </a:rPr>
              <a:t>Unidade Curricular de </a:t>
            </a:r>
            <a:br>
              <a:rPr lang="en-US" sz="8800" dirty="0">
                <a:solidFill>
                  <a:schemeClr val="accent1"/>
                </a:solidFill>
                <a:latin typeface="+mn-lt"/>
              </a:rPr>
            </a:br>
            <a:r>
              <a:rPr lang="pt-PT" sz="8800" dirty="0">
                <a:solidFill>
                  <a:schemeClr val="accent1"/>
                </a:solidFill>
                <a:latin typeface="+mn-lt"/>
              </a:rPr>
              <a:t>Laboratórios de Informática IV </a:t>
            </a:r>
            <a:br>
              <a:rPr lang="en-US" sz="5400" b="0" dirty="0">
                <a:solidFill>
                  <a:schemeClr val="tx1"/>
                </a:solidFill>
                <a:latin typeface="+mn-lt"/>
              </a:rPr>
            </a:br>
            <a:r>
              <a:rPr lang="pt-PT" sz="4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Ano Letivo de 2018/2019</a:t>
            </a:r>
            <a:endParaRPr lang="ru-RU" sz="4000" dirty="0">
              <a:solidFill>
                <a:schemeClr val="tx1">
                  <a:lumMod val="75000"/>
                  <a:lumOff val="25000"/>
                </a:schemeClr>
              </a:solidFill>
              <a:cs typeface="Phosphate Inline" panose="02000506050000020004" pitchFamily="2" charset="77"/>
            </a:endParaRPr>
          </a:p>
        </p:txBody>
      </p:sp>
      <p:sp>
        <p:nvSpPr>
          <p:cNvPr id="32" name="Заголовок 14"/>
          <p:cNvSpPr txBox="1">
            <a:spLocks/>
          </p:cNvSpPr>
          <p:nvPr/>
        </p:nvSpPr>
        <p:spPr>
          <a:xfrm>
            <a:off x="1176363" y="8731002"/>
            <a:ext cx="21314369" cy="334749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sz="13001" b="1" i="0" kern="1200" baseline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algn="ctr"/>
            <a:r>
              <a:rPr lang="en-US" sz="14000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J.A.R.V.I.S.</a:t>
            </a:r>
          </a:p>
          <a:p>
            <a:pPr algn="ctr"/>
            <a:r>
              <a:rPr lang="en-US" sz="6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O </a:t>
            </a:r>
            <a:r>
              <a:rPr lang="en-US" sz="60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seu</a:t>
            </a:r>
            <a:r>
              <a:rPr lang="en-US" sz="6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 </a:t>
            </a:r>
            <a:r>
              <a:rPr lang="en-US" sz="60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assistente</a:t>
            </a:r>
            <a:r>
              <a:rPr lang="en-US" sz="6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 de </a:t>
            </a:r>
            <a:r>
              <a:rPr lang="en-US" sz="60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cozinha</a:t>
            </a:r>
            <a:r>
              <a:rPr lang="en-US" sz="6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 </a:t>
            </a:r>
            <a:r>
              <a:rPr lang="en-US" sz="60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pessoal</a:t>
            </a:r>
            <a:endParaRPr lang="ru-RU" sz="6000" b="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cs typeface="Myanmar Text" panose="020B0502040204020203" pitchFamily="34" charset="0"/>
            </a:endParaRPr>
          </a:p>
        </p:txBody>
      </p:sp>
      <p:sp>
        <p:nvSpPr>
          <p:cNvPr id="38" name="Прямоугольник 37"/>
          <p:cNvSpPr/>
          <p:nvPr/>
        </p:nvSpPr>
        <p:spPr>
          <a:xfrm>
            <a:off x="1" y="0"/>
            <a:ext cx="312266" cy="13717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Прямоугольник 38"/>
          <p:cNvSpPr/>
          <p:nvPr/>
        </p:nvSpPr>
        <p:spPr>
          <a:xfrm>
            <a:off x="24074907" y="10891242"/>
            <a:ext cx="348272" cy="28263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13A851-8E82-3C40-B3E9-31336202754D}"/>
              </a:ext>
            </a:extLst>
          </p:cNvPr>
          <p:cNvSpPr txBox="1"/>
          <p:nvPr/>
        </p:nvSpPr>
        <p:spPr>
          <a:xfrm>
            <a:off x="18047368" y="-4283242"/>
            <a:ext cx="1847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1854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Заголовок 2"/>
          <p:cNvSpPr>
            <a:spLocks noGrp="1"/>
          </p:cNvSpPr>
          <p:nvPr>
            <p:ph type="title"/>
          </p:nvPr>
        </p:nvSpPr>
        <p:spPr>
          <a:xfrm>
            <a:off x="1601919" y="1674219"/>
            <a:ext cx="21248852" cy="2664295"/>
          </a:xfrm>
          <a:prstGeom prst="rect">
            <a:avLst/>
          </a:prstGeom>
        </p:spPr>
        <p:txBody>
          <a:bodyPr/>
          <a:lstStyle/>
          <a:p>
            <a:r>
              <a:rPr lang="en-US" sz="6600" dirty="0"/>
              <a:t>IDENTIFICAÇÃO DOS </a:t>
            </a:r>
            <a:r>
              <a:rPr lang="en-US" sz="6600" dirty="0">
                <a:solidFill>
                  <a:schemeClr val="accent1"/>
                </a:solidFill>
              </a:rPr>
              <a:t>RECURSOS</a:t>
            </a:r>
            <a:r>
              <a:rPr lang="en-US" sz="6600" dirty="0"/>
              <a:t> NECESSÁRIOS</a:t>
            </a:r>
            <a:endParaRPr lang="ru-RU" sz="6600" dirty="0"/>
          </a:p>
        </p:txBody>
      </p:sp>
      <p:graphicFrame>
        <p:nvGraphicFramePr>
          <p:cNvPr id="66" name="Таблица 6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7578674"/>
              </p:ext>
            </p:extLst>
          </p:nvPr>
        </p:nvGraphicFramePr>
        <p:xfrm>
          <a:off x="4122199" y="4194498"/>
          <a:ext cx="16208292" cy="67321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0578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025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972706">
                <a:tc>
                  <a:txBody>
                    <a:bodyPr/>
                    <a:lstStyle/>
                    <a:p>
                      <a:pPr lvl="1"/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Sistema de </a:t>
                      </a: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reprodução</a:t>
                      </a:r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de </a:t>
                      </a: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vídeo</a:t>
                      </a:r>
                      <a:endParaRPr lang="en-US" sz="24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5913">
                <a:tc>
                  <a:txBody>
                    <a:bodyPr/>
                    <a:lstStyle/>
                    <a:p>
                      <a:pPr lvl="1"/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Sistema de </a:t>
                      </a: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localização</a:t>
                      </a:r>
                      <a:endParaRPr lang="ru-RU" sz="24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2706">
                <a:tc>
                  <a:txBody>
                    <a:bodyPr/>
                    <a:lstStyle/>
                    <a:p>
                      <a:pPr lvl="1"/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Sistema de </a:t>
                      </a: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representação</a:t>
                      </a:r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de </a:t>
                      </a: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mapas</a:t>
                      </a:r>
                      <a:endParaRPr lang="en-US" sz="24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72706">
                <a:tc>
                  <a:txBody>
                    <a:bodyPr/>
                    <a:lstStyle/>
                    <a:p>
                      <a:pPr lvl="1"/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Sistema de </a:t>
                      </a: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reconhecimento</a:t>
                      </a:r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por</a:t>
                      </a:r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voz</a:t>
                      </a:r>
                      <a:endParaRPr lang="en-US" sz="24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72706">
                <a:tc>
                  <a:txBody>
                    <a:bodyPr/>
                    <a:lstStyle/>
                    <a:p>
                      <a:pPr marL="1219261" marR="0" lvl="1" indent="0" algn="l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Camada</a:t>
                      </a:r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de Dados</a:t>
                      </a:r>
                    </a:p>
                  </a:txBody>
                  <a:tcPr marL="91441" marR="91441"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*</a:t>
                      </a:r>
                      <a:r>
                        <a:rPr lang="en-US" sz="28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Existência</a:t>
                      </a:r>
                      <a:r>
                        <a:rPr lang="en-US" sz="28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previa de dados</a:t>
                      </a:r>
                    </a:p>
                  </a:txBody>
                  <a:tcPr marL="91441" marR="91441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8795846"/>
                  </a:ext>
                </a:extLst>
              </a:tr>
              <a:tr h="972706">
                <a:tc>
                  <a:txBody>
                    <a:bodyPr/>
                    <a:lstStyle/>
                    <a:p>
                      <a:pPr marL="1219261" marR="0" lvl="1" indent="0" algn="l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Camada</a:t>
                      </a:r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de </a:t>
                      </a: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Aplicação</a:t>
                      </a:r>
                      <a:endParaRPr lang="en-US" sz="24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6744658"/>
                  </a:ext>
                </a:extLst>
              </a:tr>
              <a:tr h="972706">
                <a:tc>
                  <a:txBody>
                    <a:bodyPr/>
                    <a:lstStyle/>
                    <a:p>
                      <a:pPr marL="1219261" marR="0" lvl="1" indent="0" algn="l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kern="1200" baseline="0" dirty="0" err="1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Camada</a:t>
                      </a:r>
                      <a:r>
                        <a:rPr lang="en-US" sz="2400" b="0" i="0" kern="1200" baseline="0" dirty="0">
                          <a:solidFill>
                            <a:schemeClr val="tx2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da Interface</a:t>
                      </a:r>
                    </a:p>
                  </a:txBody>
                  <a:tcPr marL="91441" marR="91441" anchor="ctr">
                    <a:lnL w="12700" cmpd="sng">
                      <a:noFill/>
                    </a:lnL>
                    <a:lnR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243852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b="0" i="0" kern="1200" baseline="0" dirty="0">
                        <a:solidFill>
                          <a:schemeClr val="tx2"/>
                        </a:solidFill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91441" marR="91441" anchor="ctr">
                    <a:lnL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>
                          <a:lumMod val="75000"/>
                          <a:lumOff val="2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87182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43232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35FE116-D915-4243-AFB7-863DA9C6A09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37385" y="2054569"/>
            <a:ext cx="9727573" cy="10009111"/>
          </a:xfrm>
          <a:prstGeom prst="rect">
            <a:avLst/>
          </a:prstGeom>
        </p:spPr>
      </p:pic>
      <p:sp>
        <p:nvSpPr>
          <p:cNvPr id="4" name="Заголовок 2">
            <a:extLst>
              <a:ext uri="{FF2B5EF4-FFF2-40B4-BE49-F238E27FC236}">
                <a16:creationId xmlns:a16="http://schemas.microsoft.com/office/drawing/2014/main" id="{F2DE663D-2F41-D84D-9853-1C95938EF65D}"/>
              </a:ext>
            </a:extLst>
          </p:cNvPr>
          <p:cNvSpPr txBox="1">
            <a:spLocks/>
          </p:cNvSpPr>
          <p:nvPr/>
        </p:nvSpPr>
        <p:spPr>
          <a:xfrm>
            <a:off x="1601919" y="1674219"/>
            <a:ext cx="21248852" cy="2664295"/>
          </a:xfrm>
          <a:prstGeom prst="rect">
            <a:avLst/>
          </a:prstGeom>
        </p:spPr>
        <p:txBody>
          <a:bodyPr/>
          <a:lstStyle>
            <a:lvl1pPr algn="ctr" defTabSz="2438645" rtl="0" eaLnBrk="1" latinLnBrk="0" hangingPunct="1">
              <a:spcBef>
                <a:spcPct val="0"/>
              </a:spcBef>
              <a:buNone/>
              <a:defRPr sz="1170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6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MODELO DO SISTEMA</a:t>
            </a:r>
            <a:endParaRPr lang="ru-RU" sz="66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3074" name="Picture 2" descr="Resultado de imagem para person cooking with laptop">
            <a:extLst>
              <a:ext uri="{FF2B5EF4-FFF2-40B4-BE49-F238E27FC236}">
                <a16:creationId xmlns:a16="http://schemas.microsoft.com/office/drawing/2014/main" id="{2D1B7A04-0E91-BC4B-BFE6-DF286724F2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8491" y="4986586"/>
            <a:ext cx="7885310" cy="5592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91214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Текст 2">
            <a:extLst>
              <a:ext uri="{FF2B5EF4-FFF2-40B4-BE49-F238E27FC236}">
                <a16:creationId xmlns:a16="http://schemas.microsoft.com/office/drawing/2014/main" id="{A8AA4F42-BA19-DD40-A3FF-3C53F7F60543}"/>
              </a:ext>
            </a:extLst>
          </p:cNvPr>
          <p:cNvSpPr txBox="1">
            <a:spLocks/>
          </p:cNvSpPr>
          <p:nvPr/>
        </p:nvSpPr>
        <p:spPr>
          <a:xfrm>
            <a:off x="16217268" y="1777811"/>
            <a:ext cx="6710321" cy="1377538"/>
          </a:xfrm>
          <a:prstGeom prst="rect">
            <a:avLst/>
          </a:prstGeom>
        </p:spPr>
        <p:txBody>
          <a:bodyPr/>
          <a:lstStyle>
            <a:lvl1pPr marL="914446" indent="-914446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2100" b="0" i="0" kern="1200" baseline="0" dirty="0">
                <a:solidFill>
                  <a:schemeClr val="tx2">
                    <a:lumMod val="75000"/>
                    <a:lumOff val="25000"/>
                  </a:schemeClr>
                </a:solidFill>
                <a:latin typeface="Roboto Light" charset="0"/>
                <a:ea typeface="Roboto Light" charset="0"/>
                <a:cs typeface="Roboto Light" charset="0"/>
              </a:defRPr>
            </a:lvl1pPr>
            <a:lvl2pPr marL="1981299" indent="-762038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152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413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674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5935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196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457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718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800" b="1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Orçamento</a:t>
            </a:r>
            <a:endParaRPr lang="en-US" sz="2800" b="1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pt-PT" sz="20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 orçamento nunca deve ser ultrapassado. </a:t>
            </a:r>
            <a:endParaRPr lang="ru-RU" sz="20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46" name="Группа 65">
            <a:extLst>
              <a:ext uri="{FF2B5EF4-FFF2-40B4-BE49-F238E27FC236}">
                <a16:creationId xmlns:a16="http://schemas.microsoft.com/office/drawing/2014/main" id="{117543C6-84B9-294E-8587-AB6BB06EB331}"/>
              </a:ext>
            </a:extLst>
          </p:cNvPr>
          <p:cNvGrpSpPr/>
          <p:nvPr/>
        </p:nvGrpSpPr>
        <p:grpSpPr>
          <a:xfrm>
            <a:off x="14552093" y="3433983"/>
            <a:ext cx="8379935" cy="2335775"/>
            <a:chOff x="1918167" y="8818008"/>
            <a:chExt cx="8379935" cy="2335775"/>
          </a:xfrm>
        </p:grpSpPr>
        <p:sp>
          <p:nvSpPr>
            <p:cNvPr id="47" name="Текст 2">
              <a:extLst>
                <a:ext uri="{FF2B5EF4-FFF2-40B4-BE49-F238E27FC236}">
                  <a16:creationId xmlns:a16="http://schemas.microsoft.com/office/drawing/2014/main" id="{B9EAD9A6-F0C0-5947-8890-B574810B2048}"/>
                </a:ext>
              </a:extLst>
            </p:cNvPr>
            <p:cNvSpPr txBox="1">
              <a:spLocks/>
            </p:cNvSpPr>
            <p:nvPr/>
          </p:nvSpPr>
          <p:spPr>
            <a:xfrm>
              <a:off x="3587781" y="8818008"/>
              <a:ext cx="6710321" cy="1916472"/>
            </a:xfrm>
            <a:prstGeom prst="rect">
              <a:avLst/>
            </a:prstGeom>
          </p:spPr>
          <p:txBody>
            <a:bodyPr/>
            <a:lstStyle>
              <a:lvl1pPr marL="914446" indent="-914446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100" b="0" i="0" kern="1200" baseline="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defRPr>
              </a:lvl1pPr>
              <a:lvl2pPr marL="1981299" indent="-762038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7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048152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6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267413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486674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6705935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925196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9144457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0363718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en-US" sz="2800" b="1" dirty="0" err="1">
                  <a:solidFill>
                    <a:schemeClr val="tx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Qualidade</a:t>
              </a:r>
              <a:endParaRPr lang="en-US" sz="2800" b="1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0" indent="0">
                <a:lnSpc>
                  <a:spcPct val="150000"/>
                </a:lnSpc>
                <a:buNone/>
              </a:pPr>
              <a:r>
                <a:rPr lang="pt-PT" sz="2000" dirty="0">
                  <a:solidFill>
                    <a:schemeClr val="tx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 produto final deve ter qualidade ótima.</a:t>
              </a:r>
              <a:endParaRPr lang="ru-RU" sz="20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0" indent="0">
                <a:lnSpc>
                  <a:spcPct val="150000"/>
                </a:lnSpc>
                <a:buNone/>
              </a:pPr>
              <a:endParaRPr lang="ru-RU" sz="24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50" name="Группа 69">
              <a:extLst>
                <a:ext uri="{FF2B5EF4-FFF2-40B4-BE49-F238E27FC236}">
                  <a16:creationId xmlns:a16="http://schemas.microsoft.com/office/drawing/2014/main" id="{93C623B6-9E44-F84B-BDA5-1E091501B117}"/>
                </a:ext>
              </a:extLst>
            </p:cNvPr>
            <p:cNvGrpSpPr/>
            <p:nvPr/>
          </p:nvGrpSpPr>
          <p:grpSpPr>
            <a:xfrm>
              <a:off x="1918167" y="10315178"/>
              <a:ext cx="841579" cy="838605"/>
              <a:chOff x="8052863" y="1251103"/>
              <a:chExt cx="291403" cy="290373"/>
            </a:xfrm>
          </p:grpSpPr>
          <p:sp>
            <p:nvSpPr>
              <p:cNvPr id="51" name="Freeform 532">
                <a:extLst>
                  <a:ext uri="{FF2B5EF4-FFF2-40B4-BE49-F238E27FC236}">
                    <a16:creationId xmlns:a16="http://schemas.microsoft.com/office/drawing/2014/main" id="{76409E86-26DF-C545-B64A-7FB2AEA2B6B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52863" y="1251103"/>
                <a:ext cx="291403" cy="290373"/>
              </a:xfrm>
              <a:custGeom>
                <a:avLst/>
                <a:gdLst>
                  <a:gd name="T0" fmla="*/ 137 w 141"/>
                  <a:gd name="T1" fmla="*/ 122 h 141"/>
                  <a:gd name="T2" fmla="*/ 117 w 141"/>
                  <a:gd name="T3" fmla="*/ 101 h 141"/>
                  <a:gd name="T4" fmla="*/ 110 w 141"/>
                  <a:gd name="T5" fmla="*/ 23 h 141"/>
                  <a:gd name="T6" fmla="*/ 24 w 141"/>
                  <a:gd name="T7" fmla="*/ 23 h 141"/>
                  <a:gd name="T8" fmla="*/ 24 w 141"/>
                  <a:gd name="T9" fmla="*/ 109 h 141"/>
                  <a:gd name="T10" fmla="*/ 102 w 141"/>
                  <a:gd name="T11" fmla="*/ 116 h 141"/>
                  <a:gd name="T12" fmla="*/ 122 w 141"/>
                  <a:gd name="T13" fmla="*/ 137 h 141"/>
                  <a:gd name="T14" fmla="*/ 137 w 141"/>
                  <a:gd name="T15" fmla="*/ 137 h 141"/>
                  <a:gd name="T16" fmla="*/ 137 w 141"/>
                  <a:gd name="T17" fmla="*/ 122 h 141"/>
                  <a:gd name="T18" fmla="*/ 37 w 141"/>
                  <a:gd name="T19" fmla="*/ 96 h 141"/>
                  <a:gd name="T20" fmla="*/ 37 w 141"/>
                  <a:gd name="T21" fmla="*/ 37 h 141"/>
                  <a:gd name="T22" fmla="*/ 97 w 141"/>
                  <a:gd name="T23" fmla="*/ 37 h 141"/>
                  <a:gd name="T24" fmla="*/ 97 w 141"/>
                  <a:gd name="T25" fmla="*/ 96 h 141"/>
                  <a:gd name="T26" fmla="*/ 37 w 141"/>
                  <a:gd name="T27" fmla="*/ 96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1" h="141">
                    <a:moveTo>
                      <a:pt x="137" y="122"/>
                    </a:moveTo>
                    <a:cubicBezTo>
                      <a:pt x="117" y="101"/>
                      <a:pt x="117" y="101"/>
                      <a:pt x="117" y="101"/>
                    </a:cubicBezTo>
                    <a:cubicBezTo>
                      <a:pt x="133" y="78"/>
                      <a:pt x="131" y="45"/>
                      <a:pt x="110" y="23"/>
                    </a:cubicBezTo>
                    <a:cubicBezTo>
                      <a:pt x="86" y="0"/>
                      <a:pt x="48" y="0"/>
                      <a:pt x="24" y="23"/>
                    </a:cubicBezTo>
                    <a:cubicBezTo>
                      <a:pt x="0" y="47"/>
                      <a:pt x="0" y="86"/>
                      <a:pt x="24" y="109"/>
                    </a:cubicBezTo>
                    <a:cubicBezTo>
                      <a:pt x="45" y="131"/>
                      <a:pt x="78" y="133"/>
                      <a:pt x="102" y="116"/>
                    </a:cubicBezTo>
                    <a:cubicBezTo>
                      <a:pt x="122" y="137"/>
                      <a:pt x="122" y="137"/>
                      <a:pt x="122" y="137"/>
                    </a:cubicBezTo>
                    <a:cubicBezTo>
                      <a:pt x="126" y="141"/>
                      <a:pt x="133" y="141"/>
                      <a:pt x="137" y="137"/>
                    </a:cubicBezTo>
                    <a:cubicBezTo>
                      <a:pt x="141" y="132"/>
                      <a:pt x="141" y="126"/>
                      <a:pt x="137" y="122"/>
                    </a:cubicBezTo>
                    <a:close/>
                    <a:moveTo>
                      <a:pt x="37" y="96"/>
                    </a:moveTo>
                    <a:cubicBezTo>
                      <a:pt x="20" y="80"/>
                      <a:pt x="20" y="53"/>
                      <a:pt x="37" y="37"/>
                    </a:cubicBezTo>
                    <a:cubicBezTo>
                      <a:pt x="53" y="20"/>
                      <a:pt x="80" y="20"/>
                      <a:pt x="97" y="37"/>
                    </a:cubicBezTo>
                    <a:cubicBezTo>
                      <a:pt x="113" y="53"/>
                      <a:pt x="113" y="80"/>
                      <a:pt x="97" y="96"/>
                    </a:cubicBezTo>
                    <a:cubicBezTo>
                      <a:pt x="80" y="113"/>
                      <a:pt x="53" y="113"/>
                      <a:pt x="37" y="96"/>
                    </a:cubicBezTo>
                    <a:close/>
                  </a:path>
                </a:pathLst>
              </a:custGeom>
              <a:noFill/>
              <a:ln w="38100" cap="rnd">
                <a:solidFill>
                  <a:schemeClr val="bg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52" name="Freeform 533">
                <a:extLst>
                  <a:ext uri="{FF2B5EF4-FFF2-40B4-BE49-F238E27FC236}">
                    <a16:creationId xmlns:a16="http://schemas.microsoft.com/office/drawing/2014/main" id="{FC517042-8881-6947-9005-D75C792824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1871" y="1331419"/>
                <a:ext cx="53544" cy="55603"/>
              </a:xfrm>
              <a:custGeom>
                <a:avLst/>
                <a:gdLst>
                  <a:gd name="T0" fmla="*/ 0 w 26"/>
                  <a:gd name="T1" fmla="*/ 0 h 27"/>
                  <a:gd name="T2" fmla="*/ 26 w 26"/>
                  <a:gd name="T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6" h="27">
                    <a:moveTo>
                      <a:pt x="0" y="0"/>
                    </a:moveTo>
                    <a:cubicBezTo>
                      <a:pt x="14" y="0"/>
                      <a:pt x="26" y="12"/>
                      <a:pt x="26" y="27"/>
                    </a:cubicBezTo>
                  </a:path>
                </a:pathLst>
              </a:custGeom>
              <a:noFill/>
              <a:ln w="38100" cap="rnd">
                <a:solidFill>
                  <a:schemeClr val="bg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sp>
        <p:nvSpPr>
          <p:cNvPr id="54" name="Текст 2">
            <a:extLst>
              <a:ext uri="{FF2B5EF4-FFF2-40B4-BE49-F238E27FC236}">
                <a16:creationId xmlns:a16="http://schemas.microsoft.com/office/drawing/2014/main" id="{6001E792-E53D-0E44-B2EC-8BADC5083C9C}"/>
              </a:ext>
            </a:extLst>
          </p:cNvPr>
          <p:cNvSpPr txBox="1">
            <a:spLocks/>
          </p:cNvSpPr>
          <p:nvPr/>
        </p:nvSpPr>
        <p:spPr>
          <a:xfrm>
            <a:off x="16212457" y="5011543"/>
            <a:ext cx="6710322" cy="2359162"/>
          </a:xfrm>
          <a:prstGeom prst="rect">
            <a:avLst/>
          </a:prstGeom>
        </p:spPr>
        <p:txBody>
          <a:bodyPr/>
          <a:lstStyle>
            <a:lvl1pPr marL="914446" indent="-914446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2100" b="0" i="0" kern="1200" baseline="0" dirty="0">
                <a:solidFill>
                  <a:schemeClr val="tx2">
                    <a:lumMod val="75000"/>
                    <a:lumOff val="25000"/>
                  </a:schemeClr>
                </a:solidFill>
                <a:latin typeface="Roboto Light" charset="0"/>
                <a:ea typeface="Roboto Light" charset="0"/>
                <a:cs typeface="Roboto Light" charset="0"/>
              </a:defRPr>
            </a:lvl1pPr>
            <a:lvl2pPr marL="1981299" indent="-762038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152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413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674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5935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196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457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718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800" b="1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Satisfação</a:t>
            </a:r>
            <a:endParaRPr lang="en-US" sz="2800" b="1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pt-PT" sz="20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Ao longo do projeto, tanto após este ser concluído, a equipa de desenvolvimento e o cliente devem estar sempre satisfeitos com o produto.</a:t>
            </a:r>
            <a:endParaRPr lang="ru-RU" sz="20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ru-RU" sz="24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5" name="Заголовок 2">
            <a:extLst>
              <a:ext uri="{FF2B5EF4-FFF2-40B4-BE49-F238E27FC236}">
                <a16:creationId xmlns:a16="http://schemas.microsoft.com/office/drawing/2014/main" id="{FDFA454E-1F44-EC47-973C-B12FB445DBD9}"/>
              </a:ext>
            </a:extLst>
          </p:cNvPr>
          <p:cNvSpPr txBox="1">
            <a:spLocks/>
          </p:cNvSpPr>
          <p:nvPr/>
        </p:nvSpPr>
        <p:spPr>
          <a:xfrm>
            <a:off x="1596067" y="1812109"/>
            <a:ext cx="7199151" cy="288032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lang="ru-RU" sz="8001" b="1" i="0" kern="1200" spc="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marL="0" marR="0" lvl="0" indent="0" algn="l" defTabSz="2438645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/>
            </a:pPr>
            <a:r>
              <a:rPr kumimoji="0" lang="en-US" sz="8001" b="1" i="0" u="none" strike="noStrike" kern="1200" cap="none" spc="0" normalizeH="0" baseline="0" noProof="0" dirty="0">
                <a:ln>
                  <a:noFill/>
                </a:ln>
                <a:solidFill>
                  <a:srgbClr val="242529"/>
                </a:solidFill>
                <a:effectLst/>
                <a:uLnTx/>
                <a:uFillTx/>
                <a:latin typeface="Tahoma" charset="0"/>
                <a:ea typeface="Tahoma" charset="0"/>
                <a:cs typeface="Tahoma" charset="0"/>
              </a:rPr>
              <a:t>MEDIDAS DE SUCESSO</a:t>
            </a:r>
          </a:p>
        </p:txBody>
      </p:sp>
      <p:pic>
        <p:nvPicPr>
          <p:cNvPr id="77" name="Picture 76" descr="A close up of a card&#10;&#10;Description automatically generated">
            <a:extLst>
              <a:ext uri="{FF2B5EF4-FFF2-40B4-BE49-F238E27FC236}">
                <a16:creationId xmlns:a16="http://schemas.microsoft.com/office/drawing/2014/main" id="{7016FC23-A499-0145-BC7E-D6E2C2C8A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355" y="2353489"/>
            <a:ext cx="10923949" cy="8951569"/>
          </a:xfrm>
          <a:prstGeom prst="rect">
            <a:avLst/>
          </a:prstGeom>
        </p:spPr>
      </p:pic>
      <p:grpSp>
        <p:nvGrpSpPr>
          <p:cNvPr id="78" name="Группа 65">
            <a:extLst>
              <a:ext uri="{FF2B5EF4-FFF2-40B4-BE49-F238E27FC236}">
                <a16:creationId xmlns:a16="http://schemas.microsoft.com/office/drawing/2014/main" id="{F5C1A28E-9C70-104D-BC42-C2D40EDD964A}"/>
              </a:ext>
            </a:extLst>
          </p:cNvPr>
          <p:cNvGrpSpPr/>
          <p:nvPr/>
        </p:nvGrpSpPr>
        <p:grpSpPr>
          <a:xfrm>
            <a:off x="14547281" y="7501749"/>
            <a:ext cx="8384748" cy="3345756"/>
            <a:chOff x="1918167" y="7808027"/>
            <a:chExt cx="8384748" cy="3345756"/>
          </a:xfrm>
        </p:grpSpPr>
        <p:sp>
          <p:nvSpPr>
            <p:cNvPr id="79" name="Текст 2">
              <a:extLst>
                <a:ext uri="{FF2B5EF4-FFF2-40B4-BE49-F238E27FC236}">
                  <a16:creationId xmlns:a16="http://schemas.microsoft.com/office/drawing/2014/main" id="{DBE7C975-6DC3-FD48-8B19-6037075B9A48}"/>
                </a:ext>
              </a:extLst>
            </p:cNvPr>
            <p:cNvSpPr txBox="1">
              <a:spLocks/>
            </p:cNvSpPr>
            <p:nvPr/>
          </p:nvSpPr>
          <p:spPr>
            <a:xfrm>
              <a:off x="3592593" y="7808027"/>
              <a:ext cx="6710322" cy="1916472"/>
            </a:xfrm>
            <a:prstGeom prst="rect">
              <a:avLst/>
            </a:prstGeom>
          </p:spPr>
          <p:txBody>
            <a:bodyPr/>
            <a:lstStyle>
              <a:lvl1pPr marL="914446" indent="-914446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100" b="0" i="0" kern="1200" baseline="0" dirty="0">
                  <a:solidFill>
                    <a:schemeClr val="tx2">
                      <a:lumMod val="75000"/>
                      <a:lumOff val="25000"/>
                    </a:schemeClr>
                  </a:solidFill>
                  <a:latin typeface="Roboto Light" charset="0"/>
                  <a:ea typeface="Roboto Light" charset="0"/>
                  <a:cs typeface="Roboto Light" charset="0"/>
                </a:defRPr>
              </a:lvl1pPr>
              <a:lvl2pPr marL="1981299" indent="-762038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75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048152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6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267413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486674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6705935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925196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9144457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0363718" indent="-609630" algn="l" defTabSz="2438522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en-US" sz="2800" b="1" dirty="0" err="1">
                  <a:solidFill>
                    <a:schemeClr val="tx2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Âmbito</a:t>
              </a:r>
              <a:endParaRPr lang="en-US" sz="2800" b="1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0" indent="0">
                <a:lnSpc>
                  <a:spcPct val="150000"/>
                </a:lnSpc>
                <a:buNone/>
              </a:pPr>
              <a:r>
                <a:rPr lang="pt-PT" dirty="0"/>
                <a:t>O produto final deve ir de encontro aos requisitos definidos e à ideia base do projeto.</a:t>
              </a:r>
              <a:endParaRPr lang="ru-RU" sz="2400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grpSp>
          <p:nvGrpSpPr>
            <p:cNvPr id="82" name="Группа 69">
              <a:extLst>
                <a:ext uri="{FF2B5EF4-FFF2-40B4-BE49-F238E27FC236}">
                  <a16:creationId xmlns:a16="http://schemas.microsoft.com/office/drawing/2014/main" id="{757F36CC-C609-A341-822C-582EB70E030D}"/>
                </a:ext>
              </a:extLst>
            </p:cNvPr>
            <p:cNvGrpSpPr/>
            <p:nvPr/>
          </p:nvGrpSpPr>
          <p:grpSpPr>
            <a:xfrm>
              <a:off x="1918167" y="10315178"/>
              <a:ext cx="841579" cy="838605"/>
              <a:chOff x="8052863" y="1251103"/>
              <a:chExt cx="291403" cy="290373"/>
            </a:xfrm>
          </p:grpSpPr>
          <p:sp>
            <p:nvSpPr>
              <p:cNvPr id="83" name="Freeform 532">
                <a:extLst>
                  <a:ext uri="{FF2B5EF4-FFF2-40B4-BE49-F238E27FC236}">
                    <a16:creationId xmlns:a16="http://schemas.microsoft.com/office/drawing/2014/main" id="{37E53E85-59A9-FD48-9737-181EF37EDA0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52863" y="1251103"/>
                <a:ext cx="291403" cy="290373"/>
              </a:xfrm>
              <a:custGeom>
                <a:avLst/>
                <a:gdLst>
                  <a:gd name="T0" fmla="*/ 137 w 141"/>
                  <a:gd name="T1" fmla="*/ 122 h 141"/>
                  <a:gd name="T2" fmla="*/ 117 w 141"/>
                  <a:gd name="T3" fmla="*/ 101 h 141"/>
                  <a:gd name="T4" fmla="*/ 110 w 141"/>
                  <a:gd name="T5" fmla="*/ 23 h 141"/>
                  <a:gd name="T6" fmla="*/ 24 w 141"/>
                  <a:gd name="T7" fmla="*/ 23 h 141"/>
                  <a:gd name="T8" fmla="*/ 24 w 141"/>
                  <a:gd name="T9" fmla="*/ 109 h 141"/>
                  <a:gd name="T10" fmla="*/ 102 w 141"/>
                  <a:gd name="T11" fmla="*/ 116 h 141"/>
                  <a:gd name="T12" fmla="*/ 122 w 141"/>
                  <a:gd name="T13" fmla="*/ 137 h 141"/>
                  <a:gd name="T14" fmla="*/ 137 w 141"/>
                  <a:gd name="T15" fmla="*/ 137 h 141"/>
                  <a:gd name="T16" fmla="*/ 137 w 141"/>
                  <a:gd name="T17" fmla="*/ 122 h 141"/>
                  <a:gd name="T18" fmla="*/ 37 w 141"/>
                  <a:gd name="T19" fmla="*/ 96 h 141"/>
                  <a:gd name="T20" fmla="*/ 37 w 141"/>
                  <a:gd name="T21" fmla="*/ 37 h 141"/>
                  <a:gd name="T22" fmla="*/ 97 w 141"/>
                  <a:gd name="T23" fmla="*/ 37 h 141"/>
                  <a:gd name="T24" fmla="*/ 97 w 141"/>
                  <a:gd name="T25" fmla="*/ 96 h 141"/>
                  <a:gd name="T26" fmla="*/ 37 w 141"/>
                  <a:gd name="T27" fmla="*/ 96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41" h="141">
                    <a:moveTo>
                      <a:pt x="137" y="122"/>
                    </a:moveTo>
                    <a:cubicBezTo>
                      <a:pt x="117" y="101"/>
                      <a:pt x="117" y="101"/>
                      <a:pt x="117" y="101"/>
                    </a:cubicBezTo>
                    <a:cubicBezTo>
                      <a:pt x="133" y="78"/>
                      <a:pt x="131" y="45"/>
                      <a:pt x="110" y="23"/>
                    </a:cubicBezTo>
                    <a:cubicBezTo>
                      <a:pt x="86" y="0"/>
                      <a:pt x="48" y="0"/>
                      <a:pt x="24" y="23"/>
                    </a:cubicBezTo>
                    <a:cubicBezTo>
                      <a:pt x="0" y="47"/>
                      <a:pt x="0" y="86"/>
                      <a:pt x="24" y="109"/>
                    </a:cubicBezTo>
                    <a:cubicBezTo>
                      <a:pt x="45" y="131"/>
                      <a:pt x="78" y="133"/>
                      <a:pt x="102" y="116"/>
                    </a:cubicBezTo>
                    <a:cubicBezTo>
                      <a:pt x="122" y="137"/>
                      <a:pt x="122" y="137"/>
                      <a:pt x="122" y="137"/>
                    </a:cubicBezTo>
                    <a:cubicBezTo>
                      <a:pt x="126" y="141"/>
                      <a:pt x="133" y="141"/>
                      <a:pt x="137" y="137"/>
                    </a:cubicBezTo>
                    <a:cubicBezTo>
                      <a:pt x="141" y="132"/>
                      <a:pt x="141" y="126"/>
                      <a:pt x="137" y="122"/>
                    </a:cubicBezTo>
                    <a:close/>
                    <a:moveTo>
                      <a:pt x="37" y="96"/>
                    </a:moveTo>
                    <a:cubicBezTo>
                      <a:pt x="20" y="80"/>
                      <a:pt x="20" y="53"/>
                      <a:pt x="37" y="37"/>
                    </a:cubicBezTo>
                    <a:cubicBezTo>
                      <a:pt x="53" y="20"/>
                      <a:pt x="80" y="20"/>
                      <a:pt x="97" y="37"/>
                    </a:cubicBezTo>
                    <a:cubicBezTo>
                      <a:pt x="113" y="53"/>
                      <a:pt x="113" y="80"/>
                      <a:pt x="97" y="96"/>
                    </a:cubicBezTo>
                    <a:cubicBezTo>
                      <a:pt x="80" y="113"/>
                      <a:pt x="53" y="113"/>
                      <a:pt x="37" y="96"/>
                    </a:cubicBezTo>
                    <a:close/>
                  </a:path>
                </a:pathLst>
              </a:custGeom>
              <a:noFill/>
              <a:ln w="38100" cap="rnd">
                <a:solidFill>
                  <a:schemeClr val="bg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sp>
            <p:nvSpPr>
              <p:cNvPr id="84" name="Freeform 533">
                <a:extLst>
                  <a:ext uri="{FF2B5EF4-FFF2-40B4-BE49-F238E27FC236}">
                    <a16:creationId xmlns:a16="http://schemas.microsoft.com/office/drawing/2014/main" id="{216699E1-B3F5-7C4A-8587-C2CD7DB2D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91871" y="1331419"/>
                <a:ext cx="53544" cy="55603"/>
              </a:xfrm>
              <a:custGeom>
                <a:avLst/>
                <a:gdLst>
                  <a:gd name="T0" fmla="*/ 0 w 26"/>
                  <a:gd name="T1" fmla="*/ 0 h 27"/>
                  <a:gd name="T2" fmla="*/ 26 w 26"/>
                  <a:gd name="T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26" h="27">
                    <a:moveTo>
                      <a:pt x="0" y="0"/>
                    </a:moveTo>
                    <a:cubicBezTo>
                      <a:pt x="14" y="0"/>
                      <a:pt x="26" y="12"/>
                      <a:pt x="26" y="27"/>
                    </a:cubicBezTo>
                  </a:path>
                </a:pathLst>
              </a:custGeom>
              <a:noFill/>
              <a:ln w="38100" cap="rnd">
                <a:solidFill>
                  <a:schemeClr val="bg2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p:grpSp>
      </p:grpSp>
      <p:sp>
        <p:nvSpPr>
          <p:cNvPr id="85" name="Freeform 532">
            <a:extLst>
              <a:ext uri="{FF2B5EF4-FFF2-40B4-BE49-F238E27FC236}">
                <a16:creationId xmlns:a16="http://schemas.microsoft.com/office/drawing/2014/main" id="{36D6BC1C-42CB-1943-9A01-CD429229322D}"/>
              </a:ext>
            </a:extLst>
          </p:cNvPr>
          <p:cNvSpPr>
            <a:spLocks noEditPoints="1"/>
          </p:cNvSpPr>
          <p:nvPr/>
        </p:nvSpPr>
        <p:spPr bwMode="auto">
          <a:xfrm>
            <a:off x="14527950" y="7526788"/>
            <a:ext cx="841579" cy="838605"/>
          </a:xfrm>
          <a:custGeom>
            <a:avLst/>
            <a:gdLst>
              <a:gd name="T0" fmla="*/ 137 w 141"/>
              <a:gd name="T1" fmla="*/ 122 h 141"/>
              <a:gd name="T2" fmla="*/ 117 w 141"/>
              <a:gd name="T3" fmla="*/ 101 h 141"/>
              <a:gd name="T4" fmla="*/ 110 w 141"/>
              <a:gd name="T5" fmla="*/ 23 h 141"/>
              <a:gd name="T6" fmla="*/ 24 w 141"/>
              <a:gd name="T7" fmla="*/ 23 h 141"/>
              <a:gd name="T8" fmla="*/ 24 w 141"/>
              <a:gd name="T9" fmla="*/ 109 h 141"/>
              <a:gd name="T10" fmla="*/ 102 w 141"/>
              <a:gd name="T11" fmla="*/ 116 h 141"/>
              <a:gd name="T12" fmla="*/ 122 w 141"/>
              <a:gd name="T13" fmla="*/ 137 h 141"/>
              <a:gd name="T14" fmla="*/ 137 w 141"/>
              <a:gd name="T15" fmla="*/ 137 h 141"/>
              <a:gd name="T16" fmla="*/ 137 w 141"/>
              <a:gd name="T17" fmla="*/ 122 h 141"/>
              <a:gd name="T18" fmla="*/ 37 w 141"/>
              <a:gd name="T19" fmla="*/ 96 h 141"/>
              <a:gd name="T20" fmla="*/ 37 w 141"/>
              <a:gd name="T21" fmla="*/ 37 h 141"/>
              <a:gd name="T22" fmla="*/ 97 w 141"/>
              <a:gd name="T23" fmla="*/ 37 h 141"/>
              <a:gd name="T24" fmla="*/ 97 w 141"/>
              <a:gd name="T25" fmla="*/ 96 h 141"/>
              <a:gd name="T26" fmla="*/ 37 w 141"/>
              <a:gd name="T27" fmla="*/ 96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1" h="141">
                <a:moveTo>
                  <a:pt x="137" y="122"/>
                </a:moveTo>
                <a:cubicBezTo>
                  <a:pt x="117" y="101"/>
                  <a:pt x="117" y="101"/>
                  <a:pt x="117" y="101"/>
                </a:cubicBezTo>
                <a:cubicBezTo>
                  <a:pt x="133" y="78"/>
                  <a:pt x="131" y="45"/>
                  <a:pt x="110" y="23"/>
                </a:cubicBezTo>
                <a:cubicBezTo>
                  <a:pt x="86" y="0"/>
                  <a:pt x="48" y="0"/>
                  <a:pt x="24" y="23"/>
                </a:cubicBezTo>
                <a:cubicBezTo>
                  <a:pt x="0" y="47"/>
                  <a:pt x="0" y="86"/>
                  <a:pt x="24" y="109"/>
                </a:cubicBezTo>
                <a:cubicBezTo>
                  <a:pt x="45" y="131"/>
                  <a:pt x="78" y="133"/>
                  <a:pt x="102" y="116"/>
                </a:cubicBezTo>
                <a:cubicBezTo>
                  <a:pt x="122" y="137"/>
                  <a:pt x="122" y="137"/>
                  <a:pt x="122" y="137"/>
                </a:cubicBezTo>
                <a:cubicBezTo>
                  <a:pt x="126" y="141"/>
                  <a:pt x="133" y="141"/>
                  <a:pt x="137" y="137"/>
                </a:cubicBezTo>
                <a:cubicBezTo>
                  <a:pt x="141" y="132"/>
                  <a:pt x="141" y="126"/>
                  <a:pt x="137" y="122"/>
                </a:cubicBezTo>
                <a:close/>
                <a:moveTo>
                  <a:pt x="37" y="96"/>
                </a:moveTo>
                <a:cubicBezTo>
                  <a:pt x="20" y="80"/>
                  <a:pt x="20" y="53"/>
                  <a:pt x="37" y="37"/>
                </a:cubicBezTo>
                <a:cubicBezTo>
                  <a:pt x="53" y="20"/>
                  <a:pt x="80" y="20"/>
                  <a:pt x="97" y="37"/>
                </a:cubicBezTo>
                <a:cubicBezTo>
                  <a:pt x="113" y="53"/>
                  <a:pt x="113" y="80"/>
                  <a:pt x="97" y="96"/>
                </a:cubicBezTo>
                <a:cubicBezTo>
                  <a:pt x="80" y="113"/>
                  <a:pt x="53" y="113"/>
                  <a:pt x="37" y="96"/>
                </a:cubicBezTo>
                <a:close/>
              </a:path>
            </a:pathLst>
          </a:custGeom>
          <a:noFill/>
          <a:ln w="38100" cap="rnd">
            <a:solidFill>
              <a:schemeClr val="bg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6" name="Freeform 532">
            <a:extLst>
              <a:ext uri="{FF2B5EF4-FFF2-40B4-BE49-F238E27FC236}">
                <a16:creationId xmlns:a16="http://schemas.microsoft.com/office/drawing/2014/main" id="{F818B56B-B4F5-0549-91D5-B0E5E53CED38}"/>
              </a:ext>
            </a:extLst>
          </p:cNvPr>
          <p:cNvSpPr>
            <a:spLocks noEditPoints="1"/>
          </p:cNvSpPr>
          <p:nvPr/>
        </p:nvSpPr>
        <p:spPr bwMode="auto">
          <a:xfrm>
            <a:off x="14564081" y="2316744"/>
            <a:ext cx="841579" cy="838605"/>
          </a:xfrm>
          <a:custGeom>
            <a:avLst/>
            <a:gdLst>
              <a:gd name="T0" fmla="*/ 137 w 141"/>
              <a:gd name="T1" fmla="*/ 122 h 141"/>
              <a:gd name="T2" fmla="*/ 117 w 141"/>
              <a:gd name="T3" fmla="*/ 101 h 141"/>
              <a:gd name="T4" fmla="*/ 110 w 141"/>
              <a:gd name="T5" fmla="*/ 23 h 141"/>
              <a:gd name="T6" fmla="*/ 24 w 141"/>
              <a:gd name="T7" fmla="*/ 23 h 141"/>
              <a:gd name="T8" fmla="*/ 24 w 141"/>
              <a:gd name="T9" fmla="*/ 109 h 141"/>
              <a:gd name="T10" fmla="*/ 102 w 141"/>
              <a:gd name="T11" fmla="*/ 116 h 141"/>
              <a:gd name="T12" fmla="*/ 122 w 141"/>
              <a:gd name="T13" fmla="*/ 137 h 141"/>
              <a:gd name="T14" fmla="*/ 137 w 141"/>
              <a:gd name="T15" fmla="*/ 137 h 141"/>
              <a:gd name="T16" fmla="*/ 137 w 141"/>
              <a:gd name="T17" fmla="*/ 122 h 141"/>
              <a:gd name="T18" fmla="*/ 37 w 141"/>
              <a:gd name="T19" fmla="*/ 96 h 141"/>
              <a:gd name="T20" fmla="*/ 37 w 141"/>
              <a:gd name="T21" fmla="*/ 37 h 141"/>
              <a:gd name="T22" fmla="*/ 97 w 141"/>
              <a:gd name="T23" fmla="*/ 37 h 141"/>
              <a:gd name="T24" fmla="*/ 97 w 141"/>
              <a:gd name="T25" fmla="*/ 96 h 141"/>
              <a:gd name="T26" fmla="*/ 37 w 141"/>
              <a:gd name="T27" fmla="*/ 96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1" h="141">
                <a:moveTo>
                  <a:pt x="137" y="122"/>
                </a:moveTo>
                <a:cubicBezTo>
                  <a:pt x="117" y="101"/>
                  <a:pt x="117" y="101"/>
                  <a:pt x="117" y="101"/>
                </a:cubicBezTo>
                <a:cubicBezTo>
                  <a:pt x="133" y="78"/>
                  <a:pt x="131" y="45"/>
                  <a:pt x="110" y="23"/>
                </a:cubicBezTo>
                <a:cubicBezTo>
                  <a:pt x="86" y="0"/>
                  <a:pt x="48" y="0"/>
                  <a:pt x="24" y="23"/>
                </a:cubicBezTo>
                <a:cubicBezTo>
                  <a:pt x="0" y="47"/>
                  <a:pt x="0" y="86"/>
                  <a:pt x="24" y="109"/>
                </a:cubicBezTo>
                <a:cubicBezTo>
                  <a:pt x="45" y="131"/>
                  <a:pt x="78" y="133"/>
                  <a:pt x="102" y="116"/>
                </a:cubicBezTo>
                <a:cubicBezTo>
                  <a:pt x="122" y="137"/>
                  <a:pt x="122" y="137"/>
                  <a:pt x="122" y="137"/>
                </a:cubicBezTo>
                <a:cubicBezTo>
                  <a:pt x="126" y="141"/>
                  <a:pt x="133" y="141"/>
                  <a:pt x="137" y="137"/>
                </a:cubicBezTo>
                <a:cubicBezTo>
                  <a:pt x="141" y="132"/>
                  <a:pt x="141" y="126"/>
                  <a:pt x="137" y="122"/>
                </a:cubicBezTo>
                <a:close/>
                <a:moveTo>
                  <a:pt x="37" y="96"/>
                </a:moveTo>
                <a:cubicBezTo>
                  <a:pt x="20" y="80"/>
                  <a:pt x="20" y="53"/>
                  <a:pt x="37" y="37"/>
                </a:cubicBezTo>
                <a:cubicBezTo>
                  <a:pt x="53" y="20"/>
                  <a:pt x="80" y="20"/>
                  <a:pt x="97" y="37"/>
                </a:cubicBezTo>
                <a:cubicBezTo>
                  <a:pt x="113" y="53"/>
                  <a:pt x="113" y="80"/>
                  <a:pt x="97" y="96"/>
                </a:cubicBezTo>
                <a:cubicBezTo>
                  <a:pt x="80" y="113"/>
                  <a:pt x="53" y="113"/>
                  <a:pt x="37" y="96"/>
                </a:cubicBezTo>
                <a:close/>
              </a:path>
            </a:pathLst>
          </a:custGeom>
          <a:noFill/>
          <a:ln w="38100" cap="rnd">
            <a:solidFill>
              <a:schemeClr val="bg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7" name="Текст 2">
            <a:extLst>
              <a:ext uri="{FF2B5EF4-FFF2-40B4-BE49-F238E27FC236}">
                <a16:creationId xmlns:a16="http://schemas.microsoft.com/office/drawing/2014/main" id="{20507B5B-943D-E744-B19C-3193A166814A}"/>
              </a:ext>
            </a:extLst>
          </p:cNvPr>
          <p:cNvSpPr txBox="1">
            <a:spLocks/>
          </p:cNvSpPr>
          <p:nvPr/>
        </p:nvSpPr>
        <p:spPr>
          <a:xfrm>
            <a:off x="16221707" y="9549266"/>
            <a:ext cx="6701072" cy="2370296"/>
          </a:xfrm>
          <a:prstGeom prst="rect">
            <a:avLst/>
          </a:prstGeom>
        </p:spPr>
        <p:txBody>
          <a:bodyPr/>
          <a:lstStyle>
            <a:lvl1pPr marL="914446" indent="-914446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2100" b="0" i="0" kern="1200" baseline="0" dirty="0">
                <a:solidFill>
                  <a:schemeClr val="tx2">
                    <a:lumMod val="75000"/>
                    <a:lumOff val="25000"/>
                  </a:schemeClr>
                </a:solidFill>
                <a:latin typeface="Roboto Light" charset="0"/>
                <a:ea typeface="Roboto Light" charset="0"/>
                <a:cs typeface="Roboto Light" charset="0"/>
              </a:defRPr>
            </a:lvl1pPr>
            <a:lvl2pPr marL="1981299" indent="-762038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152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413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674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5935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196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457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3718" indent="-609630" algn="l" defTabSz="2438522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sz="2800" b="1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Cumprir</a:t>
            </a:r>
            <a:r>
              <a:rPr lang="en-US" sz="2800" b="1" dirty="0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 </a:t>
            </a:r>
            <a:r>
              <a:rPr lang="en-US" sz="2800" b="1" dirty="0" err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planeamento</a:t>
            </a:r>
            <a:endParaRPr lang="en-US" sz="2800" b="1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pt-PT" dirty="0"/>
              <a:t>O trabalho é dividido em diversas tarefas que são escalonadas de forma a cumprir o prazo de entrega</a:t>
            </a:r>
            <a:r>
              <a:rPr lang="en-US" sz="2400" dirty="0"/>
              <a:t>.</a:t>
            </a:r>
            <a:endParaRPr lang="ru-RU" sz="2400" dirty="0">
              <a:solidFill>
                <a:schemeClr val="tx2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125" name="Elbow Connector 124">
            <a:extLst>
              <a:ext uri="{FF2B5EF4-FFF2-40B4-BE49-F238E27FC236}">
                <a16:creationId xmlns:a16="http://schemas.microsoft.com/office/drawing/2014/main" id="{BFAE6B28-2E46-5E4B-9D82-54BC15DC3683}"/>
              </a:ext>
            </a:extLst>
          </p:cNvPr>
          <p:cNvCxnSpPr>
            <a:cxnSpLocks/>
          </p:cNvCxnSpPr>
          <p:nvPr/>
        </p:nvCxnSpPr>
        <p:spPr>
          <a:xfrm flipV="1">
            <a:off x="10969451" y="2466580"/>
            <a:ext cx="5040560" cy="2464573"/>
          </a:xfrm>
          <a:prstGeom prst="bentConnector3">
            <a:avLst/>
          </a:prstGeom>
          <a:ln>
            <a:headEnd type="oval" w="lg" len="lg"/>
            <a:tailEnd type="triangl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7" name="Elbow Connector 126">
            <a:extLst>
              <a:ext uri="{FF2B5EF4-FFF2-40B4-BE49-F238E27FC236}">
                <a16:creationId xmlns:a16="http://schemas.microsoft.com/office/drawing/2014/main" id="{A335C620-7DE0-2A47-AC19-E8793605B3AB}"/>
              </a:ext>
            </a:extLst>
          </p:cNvPr>
          <p:cNvCxnSpPr>
            <a:cxnSpLocks/>
          </p:cNvCxnSpPr>
          <p:nvPr/>
        </p:nvCxnSpPr>
        <p:spPr>
          <a:xfrm flipV="1">
            <a:off x="8966805" y="4072575"/>
            <a:ext cx="7043206" cy="2435741"/>
          </a:xfrm>
          <a:prstGeom prst="bentConnector3">
            <a:avLst>
              <a:gd name="adj1" fmla="val 74699"/>
            </a:avLst>
          </a:prstGeom>
          <a:ln>
            <a:headEnd type="oval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Elbow Connector 130">
            <a:extLst>
              <a:ext uri="{FF2B5EF4-FFF2-40B4-BE49-F238E27FC236}">
                <a16:creationId xmlns:a16="http://schemas.microsoft.com/office/drawing/2014/main" id="{CC0B33D8-A8DE-B244-9772-CC8B58EB272D}"/>
              </a:ext>
            </a:extLst>
          </p:cNvPr>
          <p:cNvCxnSpPr>
            <a:cxnSpLocks/>
          </p:cNvCxnSpPr>
          <p:nvPr/>
        </p:nvCxnSpPr>
        <p:spPr>
          <a:xfrm flipV="1">
            <a:off x="7441059" y="6483339"/>
            <a:ext cx="8568952" cy="1462752"/>
          </a:xfrm>
          <a:prstGeom prst="bentConnector3">
            <a:avLst>
              <a:gd name="adj1" fmla="val 90602"/>
            </a:avLst>
          </a:prstGeom>
          <a:ln>
            <a:headEnd type="oval" w="lg" len="lg"/>
            <a:tailEnd type="triangle" w="lg" len="lg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35" name="Elbow Connector 134">
            <a:extLst>
              <a:ext uri="{FF2B5EF4-FFF2-40B4-BE49-F238E27FC236}">
                <a16:creationId xmlns:a16="http://schemas.microsoft.com/office/drawing/2014/main" id="{564EFE39-DD94-7645-BEE7-0286C19A7638}"/>
              </a:ext>
            </a:extLst>
          </p:cNvPr>
          <p:cNvCxnSpPr>
            <a:cxnSpLocks/>
          </p:cNvCxnSpPr>
          <p:nvPr/>
        </p:nvCxnSpPr>
        <p:spPr>
          <a:xfrm flipV="1">
            <a:off x="6000899" y="8582076"/>
            <a:ext cx="10009112" cy="700543"/>
          </a:xfrm>
          <a:prstGeom prst="bentConnector3">
            <a:avLst>
              <a:gd name="adj1" fmla="val 92336"/>
            </a:avLst>
          </a:prstGeom>
          <a:ln>
            <a:headEnd type="oval" w="lg" len="lg"/>
            <a:tailEnd type="triangle" w="lg" len="lg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39" name="Elbow Connector 138">
            <a:extLst>
              <a:ext uri="{FF2B5EF4-FFF2-40B4-BE49-F238E27FC236}">
                <a16:creationId xmlns:a16="http://schemas.microsoft.com/office/drawing/2014/main" id="{8943A033-0A43-CE4F-90D1-A888DBB5FCC7}"/>
              </a:ext>
            </a:extLst>
          </p:cNvPr>
          <p:cNvCxnSpPr>
            <a:cxnSpLocks/>
          </p:cNvCxnSpPr>
          <p:nvPr/>
        </p:nvCxnSpPr>
        <p:spPr>
          <a:xfrm flipV="1">
            <a:off x="4226477" y="10734414"/>
            <a:ext cx="11783534" cy="1"/>
          </a:xfrm>
          <a:prstGeom prst="bentConnector3">
            <a:avLst/>
          </a:prstGeom>
          <a:ln>
            <a:headEnd type="oval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3682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35E24-4385-4345-B070-F8F8B7BFB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919" y="1674219"/>
            <a:ext cx="21896924" cy="1273215"/>
          </a:xfrm>
        </p:spPr>
        <p:txBody>
          <a:bodyPr/>
          <a:lstStyle/>
          <a:p>
            <a:r>
              <a:rPr lang="pt-PT" dirty="0"/>
              <a:t>MEDIDAS DE SUCESSO </a:t>
            </a:r>
            <a:r>
              <a:rPr lang="pt-PT" sz="7200" dirty="0"/>
              <a:t>– Outra perspetiva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85435-82C9-7E44-BD73-1A00B7FB77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544515" y="8226946"/>
            <a:ext cx="9289032" cy="3600400"/>
          </a:xfrm>
        </p:spPr>
        <p:txBody>
          <a:bodyPr/>
          <a:lstStyle/>
          <a:p>
            <a:pPr marL="0" indent="0" algn="just">
              <a:buNone/>
            </a:pPr>
            <a:r>
              <a:rPr lang="pt-PT" b="1" dirty="0"/>
              <a:t>QUANTOS UTILIZADORES ATIVOS TEM A APP?</a:t>
            </a:r>
          </a:p>
          <a:p>
            <a:pPr marL="0" indent="0" algn="just">
              <a:buNone/>
            </a:pPr>
            <a:r>
              <a:rPr lang="pt-PT" dirty="0"/>
              <a:t>Medição do número de utilizadores ativos nos últimos 30 dias. Considera-se que a aplicação se encontra num estado saudável se mais de 50 utilizadores a utilizaram no último mês.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4448E8-79BB-DE49-B6A3-9D36A04F10C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841658" y="8226946"/>
            <a:ext cx="9289031" cy="3600400"/>
          </a:xfrm>
        </p:spPr>
        <p:txBody>
          <a:bodyPr/>
          <a:lstStyle/>
          <a:p>
            <a:pPr marL="0" indent="0" algn="just">
              <a:buNone/>
            </a:pPr>
            <a:r>
              <a:rPr lang="pt-PT" b="1" dirty="0"/>
              <a:t>COM QUE FREQUÊNCIA É UTILIZADA?</a:t>
            </a:r>
          </a:p>
          <a:p>
            <a:pPr marL="0" indent="0" algn="just">
              <a:buNone/>
            </a:pPr>
            <a:r>
              <a:rPr lang="pt-PT" dirty="0"/>
              <a:t>Medição da frequência com que os utilizadores se autenticam na aplicação no último mês, ou da duração média da sessão dos utilizadores, por exemplo.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A66F8-0E8B-CD46-90A8-8060D4D21A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8BBD06A-759F-43F0-9FDD-30D8801384DF}" type="slidenum">
              <a:rPr lang="ru-RU" smtClean="0"/>
              <a:pPr/>
              <a:t>13</a:t>
            </a:fld>
            <a:endParaRPr lang="ru-RU" dirty="0"/>
          </a:p>
        </p:txBody>
      </p:sp>
      <p:pic>
        <p:nvPicPr>
          <p:cNvPr id="1026" name="Picture 2" descr="Resultado de imagem para success measures">
            <a:extLst>
              <a:ext uri="{FF2B5EF4-FFF2-40B4-BE49-F238E27FC236}">
                <a16:creationId xmlns:a16="http://schemas.microsoft.com/office/drawing/2014/main" id="{3CE32168-569A-2D4C-8639-536D82FEDC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4515" y="3834458"/>
            <a:ext cx="10103869" cy="439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04A8FB2-AAE2-394A-8CB1-D23858CEC67B}"/>
              </a:ext>
            </a:extLst>
          </p:cNvPr>
          <p:cNvSpPr/>
          <p:nvPr/>
        </p:nvSpPr>
        <p:spPr>
          <a:xfrm>
            <a:off x="2559730" y="6678774"/>
            <a:ext cx="731925" cy="360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2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&gt;50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C9DB612-D01C-6349-A40D-3CBAEDBA5435}"/>
              </a:ext>
            </a:extLst>
          </p:cNvPr>
          <p:cNvSpPr/>
          <p:nvPr/>
        </p:nvSpPr>
        <p:spPr>
          <a:xfrm>
            <a:off x="10105355" y="6516756"/>
            <a:ext cx="731925" cy="6840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2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&lt;20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FEA91B4-7579-054D-8EAC-9C3B642B79AE}"/>
              </a:ext>
            </a:extLst>
          </p:cNvPr>
          <p:cNvSpPr/>
          <p:nvPr/>
        </p:nvSpPr>
        <p:spPr>
          <a:xfrm>
            <a:off x="6288931" y="4338514"/>
            <a:ext cx="792088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PT" sz="2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20-50</a:t>
            </a:r>
          </a:p>
        </p:txBody>
      </p:sp>
      <p:pic>
        <p:nvPicPr>
          <p:cNvPr id="1028" name="Picture 4" descr="https://cdn-images-1.medium.com/max/1600/1*q5dvN78J50I7QIi4ggL1_w.jpeg">
            <a:extLst>
              <a:ext uri="{FF2B5EF4-FFF2-40B4-BE49-F238E27FC236}">
                <a16:creationId xmlns:a16="http://schemas.microsoft.com/office/drawing/2014/main" id="{6CA74131-ABC2-5B43-A640-34024CF74D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41660" y="3840264"/>
            <a:ext cx="9721080" cy="4396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0099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35E24-4385-4345-B070-F8F8B7BFB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1919" y="1674219"/>
            <a:ext cx="21896924" cy="1273215"/>
          </a:xfrm>
        </p:spPr>
        <p:txBody>
          <a:bodyPr/>
          <a:lstStyle/>
          <a:p>
            <a:r>
              <a:rPr lang="pt-PT" dirty="0"/>
              <a:t>MEDIDAS DE SUCESSO </a:t>
            </a:r>
            <a:r>
              <a:rPr lang="pt-PT" sz="7200" dirty="0"/>
              <a:t>– Outra perspetiva</a:t>
            </a:r>
            <a:endParaRPr lang="pt-P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85435-82C9-7E44-BD73-1A00B7FB777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544515" y="8226946"/>
            <a:ext cx="9433048" cy="3600400"/>
          </a:xfrm>
        </p:spPr>
        <p:txBody>
          <a:bodyPr/>
          <a:lstStyle/>
          <a:p>
            <a:pPr marL="0" indent="0" algn="just">
              <a:buNone/>
            </a:pPr>
            <a:r>
              <a:rPr lang="pt-PT" b="1" dirty="0"/>
              <a:t>QUANTAS FEATURES DA APLICAÇÃO SÃO USADAS?</a:t>
            </a:r>
          </a:p>
          <a:p>
            <a:pPr marL="0" indent="0" algn="just">
              <a:buNone/>
            </a:pPr>
            <a:r>
              <a:rPr lang="pt-PT" dirty="0"/>
              <a:t>É importante perceber quantas e quais as funcionalidades que são mais frequentemente usadas.</a:t>
            </a:r>
          </a:p>
          <a:p>
            <a:pPr marL="0" indent="0" algn="just">
              <a:buNone/>
            </a:pPr>
            <a:r>
              <a:rPr lang="pt-PT" dirty="0"/>
              <a:t>É essencial saber distinguir as principais funcionalidades que agarram os utilizadores, podendo, se assim desejasse, tornar algumas dessas </a:t>
            </a:r>
            <a:r>
              <a:rPr lang="pt-PT" dirty="0" err="1"/>
              <a:t>features</a:t>
            </a:r>
            <a:r>
              <a:rPr lang="pt-PT" dirty="0"/>
              <a:t> disponíveis apenas para utilizadores </a:t>
            </a:r>
            <a:r>
              <a:rPr lang="pt-PT" i="1" dirty="0" err="1"/>
              <a:t>premium</a:t>
            </a:r>
            <a:r>
              <a:rPr lang="pt-PT" dirty="0"/>
              <a:t> (possibilidade de pagamento mensal pelas mesmas).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4448E8-79BB-DE49-B6A3-9D36A04F10C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2841659" y="8226946"/>
            <a:ext cx="9577064" cy="3600400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O QUÃO USER FRIENDLY </a:t>
            </a:r>
            <a:r>
              <a:rPr lang="en-US" b="1" dirty="0" err="1"/>
              <a:t>É</a:t>
            </a:r>
            <a:r>
              <a:rPr lang="en-US" b="1" dirty="0"/>
              <a:t> A APLICAÇÃO?</a:t>
            </a:r>
          </a:p>
          <a:p>
            <a:pPr marL="0" indent="0" algn="just">
              <a:buNone/>
            </a:pPr>
            <a:r>
              <a:rPr lang="en-US" dirty="0"/>
              <a:t>Uma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deve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fácil</a:t>
            </a:r>
            <a:r>
              <a:rPr lang="en-US" dirty="0"/>
              <a:t> de </a:t>
            </a:r>
            <a:r>
              <a:rPr lang="en-US" dirty="0" err="1"/>
              <a:t>usar</a:t>
            </a:r>
            <a:r>
              <a:rPr lang="en-US" dirty="0"/>
              <a:t> e </a:t>
            </a:r>
            <a:r>
              <a:rPr lang="en-US" dirty="0" err="1"/>
              <a:t>rápida</a:t>
            </a:r>
            <a:r>
              <a:rPr lang="en-US" dirty="0"/>
              <a:t> de </a:t>
            </a:r>
            <a:r>
              <a:rPr lang="en-US" dirty="0" err="1"/>
              <a:t>compreender</a:t>
            </a:r>
            <a:r>
              <a:rPr lang="en-US" dirty="0"/>
              <a:t> </a:t>
            </a:r>
            <a:r>
              <a:rPr lang="en-US" dirty="0" err="1"/>
              <a:t>pelos</a:t>
            </a:r>
            <a:r>
              <a:rPr lang="en-US" dirty="0"/>
              <a:t> </a:t>
            </a:r>
            <a:r>
              <a:rPr lang="en-US" dirty="0" err="1"/>
              <a:t>utilizadores</a:t>
            </a:r>
            <a:r>
              <a:rPr lang="en-US" dirty="0"/>
              <a:t>.</a:t>
            </a:r>
          </a:p>
          <a:p>
            <a:pPr marL="0" indent="0" algn="just">
              <a:buNone/>
            </a:pPr>
            <a:r>
              <a:rPr lang="en-US" dirty="0"/>
              <a:t>Para </a:t>
            </a:r>
            <a:r>
              <a:rPr lang="en-US" dirty="0" err="1"/>
              <a:t>avaliar</a:t>
            </a:r>
            <a:r>
              <a:rPr lang="en-US" dirty="0"/>
              <a:t> a </a:t>
            </a:r>
            <a:r>
              <a:rPr lang="en-US" dirty="0" err="1"/>
              <a:t>eficiência</a:t>
            </a:r>
            <a:r>
              <a:rPr lang="en-US" dirty="0"/>
              <a:t>, </a:t>
            </a:r>
            <a:r>
              <a:rPr lang="en-US" dirty="0" err="1"/>
              <a:t>podemos</a:t>
            </a:r>
            <a:r>
              <a:rPr lang="en-US" dirty="0"/>
              <a:t> </a:t>
            </a:r>
            <a:r>
              <a:rPr lang="en-US" dirty="0" err="1"/>
              <a:t>considerar</a:t>
            </a:r>
            <a:r>
              <a:rPr lang="en-US" dirty="0"/>
              <a:t> </a:t>
            </a:r>
            <a:r>
              <a:rPr lang="en-US" dirty="0" err="1"/>
              <a:t>qualquer</a:t>
            </a:r>
            <a:r>
              <a:rPr lang="en-US" dirty="0"/>
              <a:t> </a:t>
            </a:r>
            <a:r>
              <a:rPr lang="en-US" dirty="0" err="1"/>
              <a:t>processo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,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exemplo</a:t>
            </a:r>
            <a:r>
              <a:rPr lang="en-US" dirty="0"/>
              <a:t>, o </a:t>
            </a:r>
            <a:r>
              <a:rPr lang="en-US" dirty="0" err="1"/>
              <a:t>registo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ou</a:t>
            </a:r>
            <a:r>
              <a:rPr lang="en-US" dirty="0"/>
              <a:t> a </a:t>
            </a:r>
            <a:r>
              <a:rPr lang="en-US" dirty="0" err="1"/>
              <a:t>ativação</a:t>
            </a:r>
            <a:r>
              <a:rPr lang="en-US" dirty="0"/>
              <a:t> de </a:t>
            </a:r>
            <a:r>
              <a:rPr lang="en-US" dirty="0" err="1"/>
              <a:t>uma</a:t>
            </a:r>
            <a:r>
              <a:rPr lang="en-US" dirty="0"/>
              <a:t> nova </a:t>
            </a:r>
            <a:r>
              <a:rPr lang="en-US" i="1" dirty="0"/>
              <a:t>feature</a:t>
            </a:r>
            <a:r>
              <a:rPr lang="en-US" dirty="0"/>
              <a:t>, e </a:t>
            </a:r>
            <a:r>
              <a:rPr lang="en-US" dirty="0" err="1"/>
              <a:t>observar</a:t>
            </a:r>
            <a:r>
              <a:rPr lang="en-US" dirty="0"/>
              <a:t> se </a:t>
            </a:r>
            <a:r>
              <a:rPr lang="en-US" dirty="0" err="1"/>
              <a:t>durante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processo</a:t>
            </a:r>
            <a:r>
              <a:rPr lang="en-US" dirty="0"/>
              <a:t> o </a:t>
            </a:r>
            <a:r>
              <a:rPr lang="en-US" dirty="0" err="1"/>
              <a:t>utilizador</a:t>
            </a:r>
            <a:r>
              <a:rPr lang="en-US" dirty="0"/>
              <a:t> </a:t>
            </a:r>
            <a:r>
              <a:rPr lang="en-US" dirty="0" err="1"/>
              <a:t>desiste</a:t>
            </a:r>
            <a:r>
              <a:rPr lang="en-US" dirty="0"/>
              <a:t> e, se sim, </a:t>
            </a:r>
            <a:r>
              <a:rPr lang="en-US" dirty="0" err="1"/>
              <a:t>quando</a:t>
            </a:r>
            <a:r>
              <a:rPr lang="en-US" dirty="0"/>
              <a:t>. </a:t>
            </a:r>
            <a:endParaRPr lang="pt-P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9A66F8-0E8B-CD46-90A8-8060D4D21A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E8BBD06A-759F-43F0-9FDD-30D8801384DF}" type="slidenum">
              <a:rPr lang="ru-RU" smtClean="0"/>
              <a:pPr/>
              <a:t>14</a:t>
            </a:fld>
            <a:endParaRPr lang="ru-RU" dirty="0"/>
          </a:p>
        </p:txBody>
      </p:sp>
      <p:pic>
        <p:nvPicPr>
          <p:cNvPr id="2050" name="Picture 2" descr="https://cdn-images-1.medium.com/max/1600/1*CA2ngZhs93VM76zJhonK5A.jpeg">
            <a:extLst>
              <a:ext uri="{FF2B5EF4-FFF2-40B4-BE49-F238E27FC236}">
                <a16:creationId xmlns:a16="http://schemas.microsoft.com/office/drawing/2014/main" id="{96B746D2-2699-5646-A238-CB7B649AE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4515" y="3719697"/>
            <a:ext cx="9903543" cy="4517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cdn-images-1.medium.com/max/1600/1*50brwC6UQm56ccAfSc-7mg.jpeg">
            <a:extLst>
              <a:ext uri="{FF2B5EF4-FFF2-40B4-BE49-F238E27FC236}">
                <a16:creationId xmlns:a16="http://schemas.microsoft.com/office/drawing/2014/main" id="{0EBF01AF-5BDC-7E48-820F-6CB902BEF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34122" y="3718648"/>
            <a:ext cx="10304682" cy="4508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25509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Заголовок 2"/>
          <p:cNvSpPr>
            <a:spLocks noGrp="1"/>
          </p:cNvSpPr>
          <p:nvPr>
            <p:ph type="title"/>
          </p:nvPr>
        </p:nvSpPr>
        <p:spPr>
          <a:xfrm>
            <a:off x="1578568" y="1388733"/>
            <a:ext cx="10955502" cy="2880318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DIAGRAMA DE </a:t>
            </a:r>
            <a:r>
              <a:rPr lang="en-US" dirty="0">
                <a:solidFill>
                  <a:schemeClr val="accent1"/>
                </a:solidFill>
              </a:rPr>
              <a:t>DESENVOLVIMENTO</a:t>
            </a:r>
            <a:endParaRPr lang="ru-RU" dirty="0">
              <a:solidFill>
                <a:schemeClr val="accent1"/>
              </a:solidFill>
            </a:endParaRPr>
          </a:p>
        </p:txBody>
      </p:sp>
      <p:sp>
        <p:nvSpPr>
          <p:cNvPr id="97" name="Текст 8"/>
          <p:cNvSpPr>
            <a:spLocks noGrp="1"/>
          </p:cNvSpPr>
          <p:nvPr>
            <p:ph type="body" sz="quarter" idx="21"/>
          </p:nvPr>
        </p:nvSpPr>
        <p:spPr>
          <a:xfrm>
            <a:off x="2033935" y="5720835"/>
            <a:ext cx="1398704" cy="382938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buNone/>
            </a:pPr>
            <a:r>
              <a:rPr lang="pt-PT" sz="2000" dirty="0">
                <a:solidFill>
                  <a:schemeClr val="bg2"/>
                </a:solidFill>
              </a:rPr>
              <a:t>SEMANA 1</a:t>
            </a:r>
            <a:endParaRPr lang="ru-RU" sz="2000" dirty="0">
              <a:solidFill>
                <a:schemeClr val="bg2"/>
              </a:solidFill>
            </a:endParaRPr>
          </a:p>
        </p:txBody>
      </p:sp>
      <p:sp>
        <p:nvSpPr>
          <p:cNvPr id="101" name="Текст 8"/>
          <p:cNvSpPr>
            <a:spLocks noGrp="1"/>
          </p:cNvSpPr>
          <p:nvPr>
            <p:ph type="body" sz="quarter" idx="21"/>
          </p:nvPr>
        </p:nvSpPr>
        <p:spPr>
          <a:xfrm>
            <a:off x="5674129" y="5720835"/>
            <a:ext cx="1437658" cy="433570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000" dirty="0">
                <a:solidFill>
                  <a:schemeClr val="bg2"/>
                </a:solidFill>
              </a:rPr>
              <a:t>SEMANA 3</a:t>
            </a:r>
            <a:endParaRPr lang="ru-RU" sz="2000" dirty="0">
              <a:solidFill>
                <a:schemeClr val="bg2"/>
              </a:solidFill>
            </a:endParaRPr>
          </a:p>
        </p:txBody>
      </p:sp>
      <p:grpSp>
        <p:nvGrpSpPr>
          <p:cNvPr id="3" name="Группа 2"/>
          <p:cNvGrpSpPr/>
          <p:nvPr/>
        </p:nvGrpSpPr>
        <p:grpSpPr>
          <a:xfrm>
            <a:off x="1788236" y="5791281"/>
            <a:ext cx="21563847" cy="227663"/>
            <a:chOff x="1788236" y="5791281"/>
            <a:chExt cx="21563847" cy="227663"/>
          </a:xfrm>
        </p:grpSpPr>
        <p:sp>
          <p:nvSpPr>
            <p:cNvPr id="51" name="Овал 50"/>
            <p:cNvSpPr/>
            <p:nvPr/>
          </p:nvSpPr>
          <p:spPr>
            <a:xfrm>
              <a:off x="1788236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2" name="Овал 51"/>
            <p:cNvSpPr/>
            <p:nvPr/>
          </p:nvSpPr>
          <p:spPr>
            <a:xfrm>
              <a:off x="3570339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3" name="Овал 52"/>
            <p:cNvSpPr/>
            <p:nvPr/>
          </p:nvSpPr>
          <p:spPr>
            <a:xfrm>
              <a:off x="5352442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4" name="Овал 53"/>
            <p:cNvSpPr/>
            <p:nvPr/>
          </p:nvSpPr>
          <p:spPr>
            <a:xfrm>
              <a:off x="7134545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5" name="Овал 54"/>
            <p:cNvSpPr/>
            <p:nvPr/>
          </p:nvSpPr>
          <p:spPr>
            <a:xfrm>
              <a:off x="8916648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6" name="Овал 55"/>
            <p:cNvSpPr/>
            <p:nvPr/>
          </p:nvSpPr>
          <p:spPr>
            <a:xfrm>
              <a:off x="10698751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7" name="Овал 56"/>
            <p:cNvSpPr/>
            <p:nvPr/>
          </p:nvSpPr>
          <p:spPr>
            <a:xfrm>
              <a:off x="12480854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8" name="Овал 57"/>
            <p:cNvSpPr/>
            <p:nvPr/>
          </p:nvSpPr>
          <p:spPr>
            <a:xfrm>
              <a:off x="14262957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59" name="Овал 58"/>
            <p:cNvSpPr/>
            <p:nvPr/>
          </p:nvSpPr>
          <p:spPr>
            <a:xfrm>
              <a:off x="16045060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0" name="Овал 59"/>
            <p:cNvSpPr/>
            <p:nvPr/>
          </p:nvSpPr>
          <p:spPr>
            <a:xfrm>
              <a:off x="19609266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1" name="Овал 60"/>
            <p:cNvSpPr/>
            <p:nvPr/>
          </p:nvSpPr>
          <p:spPr>
            <a:xfrm>
              <a:off x="21391373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6" name="Овал 65"/>
            <p:cNvSpPr/>
            <p:nvPr/>
          </p:nvSpPr>
          <p:spPr>
            <a:xfrm>
              <a:off x="17827163" y="5791281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3" name="Овал 62"/>
            <p:cNvSpPr/>
            <p:nvPr/>
          </p:nvSpPr>
          <p:spPr>
            <a:xfrm>
              <a:off x="23138803" y="5805664"/>
              <a:ext cx="213280" cy="2132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48" name="Текст 8">
            <a:extLst>
              <a:ext uri="{FF2B5EF4-FFF2-40B4-BE49-F238E27FC236}">
                <a16:creationId xmlns:a16="http://schemas.microsoft.com/office/drawing/2014/main" id="{C5EDBE4E-4946-A547-BBBA-28D5C628930B}"/>
              </a:ext>
            </a:extLst>
          </p:cNvPr>
          <p:cNvSpPr txBox="1">
            <a:spLocks/>
          </p:cNvSpPr>
          <p:nvPr/>
        </p:nvSpPr>
        <p:spPr>
          <a:xfrm>
            <a:off x="3861563" y="5720835"/>
            <a:ext cx="1398704" cy="382938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2</a:t>
            </a:r>
          </a:p>
        </p:txBody>
      </p:sp>
      <p:sp>
        <p:nvSpPr>
          <p:cNvPr id="62" name="Текст 8">
            <a:extLst>
              <a:ext uri="{FF2B5EF4-FFF2-40B4-BE49-F238E27FC236}">
                <a16:creationId xmlns:a16="http://schemas.microsoft.com/office/drawing/2014/main" id="{27D8CD4B-4A6E-174A-B0A1-219B70BB2392}"/>
              </a:ext>
            </a:extLst>
          </p:cNvPr>
          <p:cNvSpPr txBox="1">
            <a:spLocks/>
          </p:cNvSpPr>
          <p:nvPr/>
        </p:nvSpPr>
        <p:spPr>
          <a:xfrm>
            <a:off x="7367050" y="5720835"/>
            <a:ext cx="1398704" cy="382938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4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pt-PT" sz="2000" dirty="0">
              <a:solidFill>
                <a:schemeClr val="bg2"/>
              </a:solidFill>
            </a:endParaRPr>
          </a:p>
        </p:txBody>
      </p:sp>
      <p:sp>
        <p:nvSpPr>
          <p:cNvPr id="68" name="Текст 8">
            <a:extLst>
              <a:ext uri="{FF2B5EF4-FFF2-40B4-BE49-F238E27FC236}">
                <a16:creationId xmlns:a16="http://schemas.microsoft.com/office/drawing/2014/main" id="{02B934E3-F53E-4444-817B-D479F5B45187}"/>
              </a:ext>
            </a:extLst>
          </p:cNvPr>
          <p:cNvSpPr txBox="1">
            <a:spLocks/>
          </p:cNvSpPr>
          <p:nvPr/>
        </p:nvSpPr>
        <p:spPr>
          <a:xfrm>
            <a:off x="9241259" y="5720835"/>
            <a:ext cx="1398704" cy="382938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5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pt-PT" sz="2000" dirty="0">
              <a:solidFill>
                <a:schemeClr val="bg2"/>
              </a:solidFill>
            </a:endParaRPr>
          </a:p>
        </p:txBody>
      </p:sp>
      <p:sp>
        <p:nvSpPr>
          <p:cNvPr id="76" name="Текст 8">
            <a:extLst>
              <a:ext uri="{FF2B5EF4-FFF2-40B4-BE49-F238E27FC236}">
                <a16:creationId xmlns:a16="http://schemas.microsoft.com/office/drawing/2014/main" id="{DCA45BE0-6F2A-E747-9EC2-DC0E4D915590}"/>
              </a:ext>
            </a:extLst>
          </p:cNvPr>
          <p:cNvSpPr txBox="1">
            <a:spLocks/>
          </p:cNvSpPr>
          <p:nvPr/>
        </p:nvSpPr>
        <p:spPr>
          <a:xfrm>
            <a:off x="10949889" y="5746151"/>
            <a:ext cx="1398704" cy="382938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6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pt-PT" sz="2000" dirty="0">
              <a:solidFill>
                <a:schemeClr val="bg2"/>
              </a:solidFill>
            </a:endParaRPr>
          </a:p>
        </p:txBody>
      </p:sp>
      <p:sp>
        <p:nvSpPr>
          <p:cNvPr id="77" name="Текст 8">
            <a:extLst>
              <a:ext uri="{FF2B5EF4-FFF2-40B4-BE49-F238E27FC236}">
                <a16:creationId xmlns:a16="http://schemas.microsoft.com/office/drawing/2014/main" id="{FD143304-0E1A-4847-BCAE-1020E6724079}"/>
              </a:ext>
            </a:extLst>
          </p:cNvPr>
          <p:cNvSpPr txBox="1">
            <a:spLocks/>
          </p:cNvSpPr>
          <p:nvPr/>
        </p:nvSpPr>
        <p:spPr>
          <a:xfrm>
            <a:off x="12776527" y="5720835"/>
            <a:ext cx="1398704" cy="382938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7</a:t>
            </a:r>
          </a:p>
        </p:txBody>
      </p:sp>
      <p:sp>
        <p:nvSpPr>
          <p:cNvPr id="78" name="Текст 8">
            <a:extLst>
              <a:ext uri="{FF2B5EF4-FFF2-40B4-BE49-F238E27FC236}">
                <a16:creationId xmlns:a16="http://schemas.microsoft.com/office/drawing/2014/main" id="{C038D38A-491F-8549-B3F8-CABE6EC07197}"/>
              </a:ext>
            </a:extLst>
          </p:cNvPr>
          <p:cNvSpPr txBox="1">
            <a:spLocks/>
          </p:cNvSpPr>
          <p:nvPr/>
        </p:nvSpPr>
        <p:spPr>
          <a:xfrm>
            <a:off x="14579003" y="5720835"/>
            <a:ext cx="1398704" cy="382938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8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pt-PT" sz="2000" dirty="0">
              <a:solidFill>
                <a:schemeClr val="bg2"/>
              </a:solidFill>
            </a:endParaRPr>
          </a:p>
        </p:txBody>
      </p:sp>
      <p:sp>
        <p:nvSpPr>
          <p:cNvPr id="80" name="Текст 8">
            <a:extLst>
              <a:ext uri="{FF2B5EF4-FFF2-40B4-BE49-F238E27FC236}">
                <a16:creationId xmlns:a16="http://schemas.microsoft.com/office/drawing/2014/main" id="{5058D596-CE96-1040-9BD0-51BF29141612}"/>
              </a:ext>
            </a:extLst>
          </p:cNvPr>
          <p:cNvSpPr txBox="1">
            <a:spLocks/>
          </p:cNvSpPr>
          <p:nvPr/>
        </p:nvSpPr>
        <p:spPr>
          <a:xfrm>
            <a:off x="16281436" y="5720835"/>
            <a:ext cx="1398704" cy="382938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9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pt-PT" sz="2000" dirty="0">
              <a:solidFill>
                <a:schemeClr val="bg2"/>
              </a:solidFill>
            </a:endParaRPr>
          </a:p>
        </p:txBody>
      </p:sp>
      <p:sp>
        <p:nvSpPr>
          <p:cNvPr id="81" name="Текст 8">
            <a:extLst>
              <a:ext uri="{FF2B5EF4-FFF2-40B4-BE49-F238E27FC236}">
                <a16:creationId xmlns:a16="http://schemas.microsoft.com/office/drawing/2014/main" id="{90D5B2E1-BC6E-DB48-AC91-DABFB7EB43DC}"/>
              </a:ext>
            </a:extLst>
          </p:cNvPr>
          <p:cNvSpPr txBox="1">
            <a:spLocks/>
          </p:cNvSpPr>
          <p:nvPr/>
        </p:nvSpPr>
        <p:spPr>
          <a:xfrm>
            <a:off x="18039379" y="5720835"/>
            <a:ext cx="1513157" cy="382938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10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pt-PT" sz="2000" dirty="0">
              <a:solidFill>
                <a:schemeClr val="bg2"/>
              </a:solidFill>
            </a:endParaRPr>
          </a:p>
        </p:txBody>
      </p:sp>
      <p:sp>
        <p:nvSpPr>
          <p:cNvPr id="82" name="Текст 8">
            <a:extLst>
              <a:ext uri="{FF2B5EF4-FFF2-40B4-BE49-F238E27FC236}">
                <a16:creationId xmlns:a16="http://schemas.microsoft.com/office/drawing/2014/main" id="{92684E9C-1403-7648-8B43-DEE0FA52CD9C}"/>
              </a:ext>
            </a:extLst>
          </p:cNvPr>
          <p:cNvSpPr txBox="1">
            <a:spLocks/>
          </p:cNvSpPr>
          <p:nvPr/>
        </p:nvSpPr>
        <p:spPr>
          <a:xfrm>
            <a:off x="19831299" y="5720835"/>
            <a:ext cx="1600588" cy="382938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11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pt-PT" sz="2000" dirty="0">
              <a:solidFill>
                <a:schemeClr val="bg2"/>
              </a:solidFill>
            </a:endParaRPr>
          </a:p>
        </p:txBody>
      </p:sp>
      <p:sp>
        <p:nvSpPr>
          <p:cNvPr id="83" name="Текст 8">
            <a:extLst>
              <a:ext uri="{FF2B5EF4-FFF2-40B4-BE49-F238E27FC236}">
                <a16:creationId xmlns:a16="http://schemas.microsoft.com/office/drawing/2014/main" id="{29688628-D791-5948-9487-EBBFE3C4FF0F}"/>
              </a:ext>
            </a:extLst>
          </p:cNvPr>
          <p:cNvSpPr txBox="1">
            <a:spLocks/>
          </p:cNvSpPr>
          <p:nvPr/>
        </p:nvSpPr>
        <p:spPr>
          <a:xfrm>
            <a:off x="21508194" y="5727358"/>
            <a:ext cx="1716518" cy="350153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lnSpc>
                <a:spcPct val="120000"/>
              </a:lnSpc>
              <a:spcBef>
                <a:spcPts val="1272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r>
              <a:rPr lang="pt-PT" sz="2000" dirty="0">
                <a:solidFill>
                  <a:schemeClr val="bg2"/>
                </a:solidFill>
              </a:rPr>
              <a:t>SEMANA 12</a:t>
            </a:r>
          </a:p>
          <a:p>
            <a:pPr marL="0" indent="0" algn="ctr">
              <a:lnSpc>
                <a:spcPct val="100000"/>
              </a:lnSpc>
              <a:buFont typeface="Arial" panose="020B0604020202020204" pitchFamily="34" charset="0"/>
              <a:buNone/>
            </a:pPr>
            <a:endParaRPr lang="pt-PT" sz="2000" dirty="0">
              <a:solidFill>
                <a:schemeClr val="bg2"/>
              </a:solidFill>
            </a:endParaRPr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28844491-886E-BA45-9B71-D441E5E5E88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250" y="4181102"/>
            <a:ext cx="23978665" cy="2018429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359C0F1-A6A2-754A-9127-867EC157FD6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 bwMode="auto">
          <a:xfrm>
            <a:off x="3157319" y="6619478"/>
            <a:ext cx="8381012" cy="67167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42AD7768-13D4-4A4C-A35B-91824B38586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2823" y="6619478"/>
            <a:ext cx="8951033" cy="6751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27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</a:t>
            </a:r>
            <a:r>
              <a:rPr lang="en-US" dirty="0" err="1"/>
              <a:t>equipa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JARVIS</a:t>
            </a:r>
            <a:endParaRPr lang="ru-RU" dirty="0">
              <a:solidFill>
                <a:schemeClr val="accent1"/>
              </a:solidFill>
            </a:endParaRPr>
          </a:p>
        </p:txBody>
      </p:sp>
      <p:pic>
        <p:nvPicPr>
          <p:cNvPr id="56" name="Picture 55" descr="A screen shot of two people looking at the camera&#10;&#10;Description automatically generated">
            <a:extLst>
              <a:ext uri="{FF2B5EF4-FFF2-40B4-BE49-F238E27FC236}">
                <a16:creationId xmlns:a16="http://schemas.microsoft.com/office/drawing/2014/main" id="{72754093-A79E-8446-BE99-B2702F8ED2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1920" y="4626546"/>
            <a:ext cx="20784677" cy="616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9032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Заголовок 14"/>
          <p:cNvSpPr>
            <a:spLocks noGrp="1"/>
          </p:cNvSpPr>
          <p:nvPr>
            <p:ph type="title"/>
          </p:nvPr>
        </p:nvSpPr>
        <p:spPr>
          <a:xfrm>
            <a:off x="1176363" y="1242170"/>
            <a:ext cx="22034448" cy="6624736"/>
          </a:xfrm>
        </p:spPr>
        <p:txBody>
          <a:bodyPr/>
          <a:lstStyle/>
          <a:p>
            <a:r>
              <a:rPr lang="pt-PT" sz="54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Universidade do Minho</a:t>
            </a:r>
            <a:br>
              <a:rPr lang="en-US" sz="5400" b="0" dirty="0">
                <a:solidFill>
                  <a:schemeClr val="bg1">
                    <a:lumMod val="50000"/>
                  </a:schemeClr>
                </a:solidFill>
                <a:latin typeface="+mn-lt"/>
              </a:rPr>
            </a:br>
            <a:r>
              <a:rPr lang="pt-PT" sz="4400" b="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Escola de Engenharia</a:t>
            </a:r>
            <a:br>
              <a:rPr lang="en-US" sz="4800" b="0" dirty="0">
                <a:solidFill>
                  <a:schemeClr val="bg1">
                    <a:lumMod val="50000"/>
                  </a:schemeClr>
                </a:solidFill>
                <a:latin typeface="+mn-lt"/>
              </a:rPr>
            </a:br>
            <a:r>
              <a:rPr lang="pt-PT" sz="4000" b="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Mestrado Integrado em Engenharia Informática</a:t>
            </a:r>
            <a:br>
              <a:rPr lang="en-US" sz="5400" b="0" dirty="0">
                <a:solidFill>
                  <a:schemeClr val="tx1"/>
                </a:solidFill>
                <a:latin typeface="+mn-lt"/>
              </a:rPr>
            </a:br>
            <a:r>
              <a:rPr lang="pt-PT" sz="5400" b="0" dirty="0">
                <a:solidFill>
                  <a:schemeClr val="tx1"/>
                </a:solidFill>
                <a:latin typeface="+mn-lt"/>
              </a:rPr>
              <a:t> </a:t>
            </a:r>
            <a:br>
              <a:rPr lang="en-US" sz="5400" b="0" dirty="0">
                <a:solidFill>
                  <a:schemeClr val="tx1"/>
                </a:solidFill>
                <a:latin typeface="+mn-lt"/>
              </a:rPr>
            </a:br>
            <a:r>
              <a:rPr lang="pt-PT" sz="5400" b="0" dirty="0">
                <a:solidFill>
                  <a:schemeClr val="tx1"/>
                </a:solidFill>
                <a:latin typeface="+mn-lt"/>
              </a:rPr>
              <a:t> </a:t>
            </a:r>
            <a:br>
              <a:rPr lang="en-US" sz="5400" b="0" dirty="0">
                <a:solidFill>
                  <a:schemeClr val="tx1"/>
                </a:solidFill>
                <a:latin typeface="+mn-lt"/>
              </a:rPr>
            </a:br>
            <a:r>
              <a:rPr lang="pt-PT" sz="8800" dirty="0">
                <a:solidFill>
                  <a:schemeClr val="accent1"/>
                </a:solidFill>
                <a:latin typeface="+mn-lt"/>
              </a:rPr>
              <a:t>Unidade Curricular de </a:t>
            </a:r>
            <a:br>
              <a:rPr lang="en-US" sz="8800" dirty="0">
                <a:solidFill>
                  <a:schemeClr val="accent1"/>
                </a:solidFill>
                <a:latin typeface="+mn-lt"/>
              </a:rPr>
            </a:br>
            <a:r>
              <a:rPr lang="pt-PT" sz="8800" dirty="0">
                <a:solidFill>
                  <a:schemeClr val="accent1"/>
                </a:solidFill>
                <a:latin typeface="+mn-lt"/>
              </a:rPr>
              <a:t>Laboratórios de Informática IV </a:t>
            </a:r>
            <a:br>
              <a:rPr lang="en-US" sz="5400" b="0" dirty="0">
                <a:solidFill>
                  <a:schemeClr val="tx1"/>
                </a:solidFill>
                <a:latin typeface="+mn-lt"/>
              </a:rPr>
            </a:br>
            <a:r>
              <a:rPr lang="pt-PT" sz="4800" b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Ano Letivo de 2018/2019</a:t>
            </a:r>
            <a:endParaRPr lang="ru-RU" sz="4000" dirty="0">
              <a:solidFill>
                <a:schemeClr val="tx1">
                  <a:lumMod val="75000"/>
                  <a:lumOff val="25000"/>
                </a:schemeClr>
              </a:solidFill>
              <a:cs typeface="Phosphate Inline" panose="02000506050000020004" pitchFamily="2" charset="77"/>
            </a:endParaRPr>
          </a:p>
        </p:txBody>
      </p:sp>
      <p:sp>
        <p:nvSpPr>
          <p:cNvPr id="32" name="Заголовок 14"/>
          <p:cNvSpPr txBox="1">
            <a:spLocks/>
          </p:cNvSpPr>
          <p:nvPr/>
        </p:nvSpPr>
        <p:spPr>
          <a:xfrm>
            <a:off x="1176363" y="8731002"/>
            <a:ext cx="21314369" cy="3347496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2438645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3641907" algn="l"/>
              </a:tabLst>
              <a:defRPr sz="13001" b="1" i="0" kern="1200" baseline="0">
                <a:solidFill>
                  <a:schemeClr val="bg1"/>
                </a:solidFill>
                <a:latin typeface="Tahoma" charset="0"/>
                <a:ea typeface="Tahoma" charset="0"/>
                <a:cs typeface="Tahoma" charset="0"/>
              </a:defRPr>
            </a:lvl1pPr>
          </a:lstStyle>
          <a:p>
            <a:pPr algn="ctr"/>
            <a:r>
              <a:rPr lang="en-US" sz="14000" dirty="0">
                <a:solidFill>
                  <a:schemeClr val="accent1">
                    <a:lumMod val="75000"/>
                  </a:schemeClr>
                </a:solidFill>
                <a:latin typeface="+mn-lt"/>
              </a:rPr>
              <a:t>J.A.R.V.I.S.</a:t>
            </a:r>
          </a:p>
          <a:p>
            <a:pPr algn="ctr"/>
            <a:r>
              <a:rPr lang="en-US" sz="6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O </a:t>
            </a:r>
            <a:r>
              <a:rPr lang="en-US" sz="60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seu</a:t>
            </a:r>
            <a:r>
              <a:rPr lang="en-US" sz="6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 </a:t>
            </a:r>
            <a:r>
              <a:rPr lang="en-US" sz="60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assistente</a:t>
            </a:r>
            <a:r>
              <a:rPr lang="en-US" sz="6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 de </a:t>
            </a:r>
            <a:r>
              <a:rPr lang="en-US" sz="60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cozinha</a:t>
            </a:r>
            <a:r>
              <a:rPr lang="en-US" sz="60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 </a:t>
            </a:r>
            <a:r>
              <a:rPr lang="en-US" sz="6000" b="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cs typeface="Myanmar Text" panose="020B0502040204020203" pitchFamily="34" charset="0"/>
              </a:rPr>
              <a:t>pessoal</a:t>
            </a:r>
            <a:endParaRPr lang="ru-RU" sz="6000" b="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  <a:cs typeface="Myanmar Text" panose="020B0502040204020203" pitchFamily="34" charset="0"/>
            </a:endParaRPr>
          </a:p>
        </p:txBody>
      </p:sp>
      <p:sp>
        <p:nvSpPr>
          <p:cNvPr id="38" name="Прямоугольник 37"/>
          <p:cNvSpPr/>
          <p:nvPr/>
        </p:nvSpPr>
        <p:spPr>
          <a:xfrm>
            <a:off x="1" y="0"/>
            <a:ext cx="312266" cy="137175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9" name="Прямоугольник 38"/>
          <p:cNvSpPr/>
          <p:nvPr/>
        </p:nvSpPr>
        <p:spPr>
          <a:xfrm>
            <a:off x="24074907" y="10891242"/>
            <a:ext cx="348272" cy="282634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13A851-8E82-3C40-B3E9-31336202754D}"/>
              </a:ext>
            </a:extLst>
          </p:cNvPr>
          <p:cNvSpPr txBox="1"/>
          <p:nvPr/>
        </p:nvSpPr>
        <p:spPr>
          <a:xfrm>
            <a:off x="18047368" y="-4283242"/>
            <a:ext cx="1847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306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tabLst>
                <a:tab pos="3641725" algn="l"/>
                <a:tab pos="5645150" algn="l"/>
              </a:tabLst>
            </a:pPr>
            <a:r>
              <a:rPr lang="en-US" dirty="0">
                <a:solidFill>
                  <a:schemeClr val="tx1"/>
                </a:solidFill>
              </a:rPr>
              <a:t>FASES DO </a:t>
            </a:r>
            <a:r>
              <a:rPr lang="en-US" dirty="0">
                <a:solidFill>
                  <a:schemeClr val="accent1"/>
                </a:solidFill>
              </a:rPr>
              <a:t>DESENVOLVIMENTO</a:t>
            </a:r>
            <a:endParaRPr lang="ru-RU" dirty="0"/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20"/>
          </p:nvPr>
        </p:nvSpPr>
        <p:spPr>
          <a:xfrm>
            <a:off x="1725430" y="7635642"/>
            <a:ext cx="5139565" cy="3600400"/>
          </a:xfrm>
        </p:spPr>
        <p:txBody>
          <a:bodyPr/>
          <a:lstStyle/>
          <a:p>
            <a:pPr marL="0" indent="0">
              <a:lnSpc>
                <a:spcPct val="150000"/>
              </a:lnSpc>
              <a:spcBef>
                <a:spcPts val="864"/>
              </a:spcBef>
              <a:buNone/>
            </a:pPr>
            <a:r>
              <a:rPr lang="en-US" sz="3200" b="1" dirty="0" err="1">
                <a:solidFill>
                  <a:schemeClr val="accent1"/>
                </a:solidFill>
              </a:rPr>
              <a:t>Fase</a:t>
            </a:r>
            <a:r>
              <a:rPr lang="en-US" sz="3200" b="1" dirty="0">
                <a:solidFill>
                  <a:schemeClr val="accent1"/>
                </a:solidFill>
              </a:rPr>
              <a:t> um</a:t>
            </a:r>
          </a:p>
          <a:p>
            <a:pPr marL="0" indent="0">
              <a:lnSpc>
                <a:spcPct val="150000"/>
              </a:lnSpc>
              <a:spcBef>
                <a:spcPts val="864"/>
              </a:spcBef>
              <a:buNone/>
            </a:pPr>
            <a:r>
              <a:rPr lang="en-US" sz="2600" dirty="0" err="1"/>
              <a:t>Fundamentação</a:t>
            </a:r>
            <a:r>
              <a:rPr lang="en-US" sz="2600" dirty="0"/>
              <a:t>, </a:t>
            </a:r>
            <a:r>
              <a:rPr lang="en-US" sz="2600" dirty="0" err="1"/>
              <a:t>projeção</a:t>
            </a:r>
            <a:r>
              <a:rPr lang="en-US" sz="2600" dirty="0"/>
              <a:t> e </a:t>
            </a:r>
            <a:r>
              <a:rPr lang="en-US" sz="2600" dirty="0" err="1"/>
              <a:t>gestão</a:t>
            </a:r>
            <a:r>
              <a:rPr lang="en-US" sz="2600" dirty="0"/>
              <a:t> do </a:t>
            </a:r>
            <a:r>
              <a:rPr lang="en-US" sz="2600" dirty="0" err="1"/>
              <a:t>desenvolvimento</a:t>
            </a:r>
            <a:r>
              <a:rPr lang="en-US" sz="2600" dirty="0"/>
              <a:t> da </a:t>
            </a:r>
            <a:r>
              <a:rPr lang="en-US" sz="2600" dirty="0" err="1"/>
              <a:t>aplicação</a:t>
            </a:r>
            <a:r>
              <a:rPr lang="en-US" sz="2600" dirty="0"/>
              <a:t>.</a:t>
            </a:r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21"/>
          </p:nvPr>
        </p:nvSpPr>
        <p:spPr>
          <a:xfrm>
            <a:off x="8896795" y="7650882"/>
            <a:ext cx="5139565" cy="3600400"/>
          </a:xfrm>
        </p:spPr>
        <p:txBody>
          <a:bodyPr/>
          <a:lstStyle/>
          <a:p>
            <a:pPr marL="0" indent="0">
              <a:lnSpc>
                <a:spcPct val="150000"/>
              </a:lnSpc>
              <a:spcBef>
                <a:spcPts val="864"/>
              </a:spcBef>
              <a:buNone/>
            </a:pPr>
            <a:r>
              <a:rPr lang="en-US" sz="3200" b="1" dirty="0" err="1"/>
              <a:t>Fase</a:t>
            </a:r>
            <a:r>
              <a:rPr lang="en-US" sz="3200" b="1" dirty="0"/>
              <a:t> </a:t>
            </a:r>
            <a:r>
              <a:rPr lang="en-US" sz="3200" b="1" dirty="0" err="1"/>
              <a:t>dois</a:t>
            </a:r>
            <a:endParaRPr lang="en-US" sz="3200" b="1" dirty="0"/>
          </a:p>
          <a:p>
            <a:pPr marL="0" indent="0">
              <a:lnSpc>
                <a:spcPct val="150000"/>
              </a:lnSpc>
              <a:spcBef>
                <a:spcPts val="864"/>
              </a:spcBef>
              <a:buNone/>
            </a:pPr>
            <a:r>
              <a:rPr lang="en-US" sz="2600" dirty="0" err="1"/>
              <a:t>Análise</a:t>
            </a:r>
            <a:r>
              <a:rPr lang="en-US" sz="2600" dirty="0"/>
              <a:t> e </a:t>
            </a:r>
            <a:r>
              <a:rPr lang="en-US" sz="2600" dirty="0" err="1"/>
              <a:t>especificação</a:t>
            </a:r>
            <a:r>
              <a:rPr lang="en-US" sz="2600" dirty="0"/>
              <a:t> dos requisites </a:t>
            </a:r>
            <a:r>
              <a:rPr lang="en-US" sz="2600" dirty="0" err="1"/>
              <a:t>operacionais</a:t>
            </a:r>
            <a:r>
              <a:rPr lang="en-US" sz="2600" dirty="0"/>
              <a:t> e </a:t>
            </a:r>
            <a:r>
              <a:rPr lang="en-US" sz="2600" dirty="0" err="1"/>
              <a:t>funcionais</a:t>
            </a:r>
            <a:r>
              <a:rPr lang="en-US" sz="2600" dirty="0"/>
              <a:t> do Sistema de Software.</a:t>
            </a:r>
          </a:p>
        </p:txBody>
      </p:sp>
      <p:sp>
        <p:nvSpPr>
          <p:cNvPr id="6" name="Номер слайда 1"/>
          <p:cNvSpPr>
            <a:spLocks noGrp="1"/>
          </p:cNvSpPr>
          <p:nvPr>
            <p:ph type="sldNum" sz="quarter" idx="4"/>
          </p:nvPr>
        </p:nvSpPr>
        <p:spPr>
          <a:prstGeom prst="rect">
            <a:avLst/>
          </a:prstGeom>
        </p:spPr>
        <p:txBody>
          <a:bodyPr/>
          <a:lstStyle/>
          <a:p>
            <a:fld id="{E8BBD06A-759F-43F0-9FDD-30D8801384DF}" type="slidenum">
              <a:rPr lang="ru-RU" smtClean="0"/>
              <a:pPr/>
              <a:t>2</a:t>
            </a:fld>
            <a:endParaRPr lang="ru-RU" dirty="0"/>
          </a:p>
        </p:txBody>
      </p:sp>
      <p:grpSp>
        <p:nvGrpSpPr>
          <p:cNvPr id="12" name="Группа 11"/>
          <p:cNvGrpSpPr/>
          <p:nvPr/>
        </p:nvGrpSpPr>
        <p:grpSpPr>
          <a:xfrm>
            <a:off x="1650984" y="5013919"/>
            <a:ext cx="2261683" cy="2261683"/>
            <a:chOff x="3912667" y="4991665"/>
            <a:chExt cx="1869159" cy="1869159"/>
          </a:xfrm>
        </p:grpSpPr>
        <p:sp>
          <p:nvSpPr>
            <p:cNvPr id="13" name="Овал 12"/>
            <p:cNvSpPr/>
            <p:nvPr userDrawn="1"/>
          </p:nvSpPr>
          <p:spPr>
            <a:xfrm>
              <a:off x="3912667" y="4991665"/>
              <a:ext cx="1869159" cy="1869159"/>
            </a:xfrm>
            <a:prstGeom prst="ellipse">
              <a:avLst/>
            </a:prstGeom>
            <a:solidFill>
              <a:schemeClr val="accent1"/>
            </a:solidFill>
            <a:ln w="47625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ru-RU"/>
            </a:p>
          </p:txBody>
        </p:sp>
        <p:sp>
          <p:nvSpPr>
            <p:cNvPr id="14" name="Полилиния 13"/>
            <p:cNvSpPr/>
            <p:nvPr userDrawn="1"/>
          </p:nvSpPr>
          <p:spPr>
            <a:xfrm>
              <a:off x="4483180" y="5717448"/>
              <a:ext cx="728132" cy="440266"/>
            </a:xfrm>
            <a:custGeom>
              <a:avLst/>
              <a:gdLst>
                <a:gd name="connsiteX0" fmla="*/ 0 w 728132"/>
                <a:gd name="connsiteY0" fmla="*/ 152400 h 440266"/>
                <a:gd name="connsiteX1" fmla="*/ 287866 w 728132"/>
                <a:gd name="connsiteY1" fmla="*/ 440266 h 440266"/>
                <a:gd name="connsiteX2" fmla="*/ 728132 w 728132"/>
                <a:gd name="connsiteY2" fmla="*/ 0 h 440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28132" h="440266">
                  <a:moveTo>
                    <a:pt x="0" y="152400"/>
                  </a:moveTo>
                  <a:lnTo>
                    <a:pt x="287866" y="440266"/>
                  </a:lnTo>
                  <a:lnTo>
                    <a:pt x="728132" y="0"/>
                  </a:lnTo>
                </a:path>
              </a:pathLst>
            </a:custGeom>
            <a:noFill/>
            <a:ln w="66675" cap="rnd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/>
          <p:cNvGrpSpPr/>
          <p:nvPr/>
        </p:nvGrpSpPr>
        <p:grpSpPr>
          <a:xfrm>
            <a:off x="8822349" y="5029159"/>
            <a:ext cx="2261683" cy="2261683"/>
            <a:chOff x="12717266" y="4484927"/>
            <a:chExt cx="2736636" cy="2736636"/>
          </a:xfrm>
        </p:grpSpPr>
        <p:sp>
          <p:nvSpPr>
            <p:cNvPr id="16" name="Овал 15"/>
            <p:cNvSpPr/>
            <p:nvPr userDrawn="1"/>
          </p:nvSpPr>
          <p:spPr>
            <a:xfrm>
              <a:off x="12717266" y="4484927"/>
              <a:ext cx="2736636" cy="2736636"/>
            </a:xfrm>
            <a:prstGeom prst="ellipse">
              <a:avLst/>
            </a:prstGeom>
            <a:noFill/>
            <a:ln w="47625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ru-RU"/>
            </a:p>
          </p:txBody>
        </p:sp>
        <p:grpSp>
          <p:nvGrpSpPr>
            <p:cNvPr id="17" name="Группа 16"/>
            <p:cNvGrpSpPr/>
            <p:nvPr userDrawn="1"/>
          </p:nvGrpSpPr>
          <p:grpSpPr>
            <a:xfrm>
              <a:off x="13692813" y="5460474"/>
              <a:ext cx="785542" cy="785542"/>
              <a:chOff x="21310064" y="6110175"/>
              <a:chExt cx="785542" cy="785542"/>
            </a:xfrm>
          </p:grpSpPr>
          <p:cxnSp>
            <p:nvCxnSpPr>
              <p:cNvPr id="18" name="Прямая соединительная линия 17"/>
              <p:cNvCxnSpPr/>
              <p:nvPr userDrawn="1"/>
            </p:nvCxnSpPr>
            <p:spPr>
              <a:xfrm>
                <a:off x="21310064" y="6110175"/>
                <a:ext cx="785542" cy="785542"/>
              </a:xfrm>
              <a:prstGeom prst="line">
                <a:avLst/>
              </a:prstGeom>
              <a:noFill/>
              <a:ln w="66675" cap="rnd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" name="Прямая соединительная линия 18"/>
              <p:cNvCxnSpPr/>
              <p:nvPr userDrawn="1"/>
            </p:nvCxnSpPr>
            <p:spPr>
              <a:xfrm flipH="1">
                <a:off x="21310064" y="6110175"/>
                <a:ext cx="785542" cy="785542"/>
              </a:xfrm>
              <a:prstGeom prst="line">
                <a:avLst/>
              </a:prstGeom>
              <a:noFill/>
              <a:ln w="66675" cap="rnd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  <p:sp>
        <p:nvSpPr>
          <p:cNvPr id="20" name="Текст 8"/>
          <p:cNvSpPr txBox="1">
            <a:spLocks/>
          </p:cNvSpPr>
          <p:nvPr/>
        </p:nvSpPr>
        <p:spPr>
          <a:xfrm>
            <a:off x="16559078" y="7635642"/>
            <a:ext cx="5139565" cy="3600400"/>
          </a:xfrm>
          <a:prstGeom prst="rect">
            <a:avLst/>
          </a:prstGeom>
        </p:spPr>
        <p:txBody>
          <a:bodyPr/>
          <a:lstStyle>
            <a:lvl1pPr marL="914492" indent="-914492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lang="en-US" sz="2800" b="0" i="0" kern="1200" baseline="0" dirty="0">
                <a:solidFill>
                  <a:schemeClr val="tx2"/>
                </a:solidFill>
                <a:latin typeface="Tahoma" charset="0"/>
                <a:ea typeface="Tahoma" charset="0"/>
                <a:cs typeface="Tahoma" charset="0"/>
              </a:defRPr>
            </a:lvl1pPr>
            <a:lvl2pPr marL="1981398" indent="-762077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75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48305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64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26762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486948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6706271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792559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9144913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364236" indent="-609660" algn="l" defTabSz="243864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53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864"/>
              </a:spcBef>
              <a:buNone/>
            </a:pPr>
            <a:r>
              <a:rPr lang="en-US" sz="3200" b="1" dirty="0" err="1"/>
              <a:t>Fase</a:t>
            </a:r>
            <a:r>
              <a:rPr lang="en-US" sz="3200" b="1" dirty="0"/>
              <a:t> </a:t>
            </a:r>
            <a:r>
              <a:rPr lang="en-US" sz="3200" b="1" dirty="0" err="1"/>
              <a:t>três</a:t>
            </a:r>
            <a:endParaRPr lang="en-US" sz="3200" b="1" dirty="0"/>
          </a:p>
          <a:p>
            <a:pPr marL="0" indent="0">
              <a:lnSpc>
                <a:spcPct val="150000"/>
              </a:lnSpc>
              <a:spcBef>
                <a:spcPts val="864"/>
              </a:spcBef>
              <a:buFont typeface="Arial" panose="020B0604020202020204" pitchFamily="34" charset="0"/>
              <a:buNone/>
            </a:pPr>
            <a:r>
              <a:rPr lang="en-US" sz="2600" dirty="0" err="1"/>
              <a:t>Construção</a:t>
            </a:r>
            <a:r>
              <a:rPr lang="en-US" sz="2600" dirty="0"/>
              <a:t> – </a:t>
            </a:r>
            <a:r>
              <a:rPr lang="en-US" sz="2600" dirty="0" err="1"/>
              <a:t>desenvolver</a:t>
            </a:r>
            <a:r>
              <a:rPr lang="en-US" sz="2600" dirty="0"/>
              <a:t>, </a:t>
            </a:r>
            <a:r>
              <a:rPr lang="en-US" sz="2600" dirty="0" err="1"/>
              <a:t>validar</a:t>
            </a:r>
            <a:r>
              <a:rPr lang="en-US" sz="2600" dirty="0"/>
              <a:t>, </a:t>
            </a:r>
            <a:r>
              <a:rPr lang="en-US" sz="2600" dirty="0" err="1"/>
              <a:t>documentar</a:t>
            </a:r>
            <a:r>
              <a:rPr lang="en-US" sz="2600" dirty="0"/>
              <a:t> e </a:t>
            </a:r>
            <a:r>
              <a:rPr lang="en-US" sz="2600" dirty="0" err="1"/>
              <a:t>instalar</a:t>
            </a:r>
            <a:r>
              <a:rPr lang="en-US" sz="2600" dirty="0"/>
              <a:t> - do Sistema de Software.</a:t>
            </a:r>
          </a:p>
        </p:txBody>
      </p:sp>
      <p:grpSp>
        <p:nvGrpSpPr>
          <p:cNvPr id="21" name="Группа 20"/>
          <p:cNvGrpSpPr/>
          <p:nvPr/>
        </p:nvGrpSpPr>
        <p:grpSpPr>
          <a:xfrm>
            <a:off x="16484632" y="5013919"/>
            <a:ext cx="2261683" cy="2261683"/>
            <a:chOff x="12717266" y="4484927"/>
            <a:chExt cx="2736636" cy="2736636"/>
          </a:xfrm>
        </p:grpSpPr>
        <p:sp>
          <p:nvSpPr>
            <p:cNvPr id="22" name="Овал 21"/>
            <p:cNvSpPr/>
            <p:nvPr userDrawn="1"/>
          </p:nvSpPr>
          <p:spPr>
            <a:xfrm>
              <a:off x="12717266" y="4484927"/>
              <a:ext cx="2736636" cy="2736636"/>
            </a:xfrm>
            <a:prstGeom prst="ellipse">
              <a:avLst/>
            </a:prstGeom>
            <a:noFill/>
            <a:ln w="47625">
              <a:solidFill>
                <a:schemeClr val="tx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ru-RU"/>
            </a:p>
          </p:txBody>
        </p:sp>
        <p:grpSp>
          <p:nvGrpSpPr>
            <p:cNvPr id="23" name="Группа 22"/>
            <p:cNvGrpSpPr/>
            <p:nvPr userDrawn="1"/>
          </p:nvGrpSpPr>
          <p:grpSpPr>
            <a:xfrm>
              <a:off x="13692813" y="5460474"/>
              <a:ext cx="785542" cy="785542"/>
              <a:chOff x="21310064" y="6110175"/>
              <a:chExt cx="785542" cy="785542"/>
            </a:xfrm>
          </p:grpSpPr>
          <p:cxnSp>
            <p:nvCxnSpPr>
              <p:cNvPr id="24" name="Прямая соединительная линия 23"/>
              <p:cNvCxnSpPr/>
              <p:nvPr userDrawn="1"/>
            </p:nvCxnSpPr>
            <p:spPr>
              <a:xfrm>
                <a:off x="21310064" y="6110175"/>
                <a:ext cx="785542" cy="785542"/>
              </a:xfrm>
              <a:prstGeom prst="line">
                <a:avLst/>
              </a:prstGeom>
              <a:noFill/>
              <a:ln w="66675" cap="rnd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5" name="Прямая соединительная линия 24"/>
              <p:cNvCxnSpPr/>
              <p:nvPr userDrawn="1"/>
            </p:nvCxnSpPr>
            <p:spPr>
              <a:xfrm flipH="1">
                <a:off x="21310064" y="6110175"/>
                <a:ext cx="785542" cy="785542"/>
              </a:xfrm>
              <a:prstGeom prst="line">
                <a:avLst/>
              </a:prstGeom>
              <a:noFill/>
              <a:ln w="66675" cap="rnd">
                <a:solidFill>
                  <a:schemeClr val="tx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1965809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>
          <a:xfrm>
            <a:off x="13345715" y="1674219"/>
            <a:ext cx="9577064" cy="2664295"/>
          </a:xfrm>
        </p:spPr>
        <p:txBody>
          <a:bodyPr/>
          <a:lstStyle/>
          <a:p>
            <a:r>
              <a:rPr lang="pt-PT" dirty="0"/>
              <a:t>Contextualização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21"/>
          </p:nvPr>
        </p:nvSpPr>
        <p:spPr>
          <a:xfrm>
            <a:off x="13044486" y="3762450"/>
            <a:ext cx="9865096" cy="9291620"/>
          </a:xfrm>
          <a:prstGeom prst="rect">
            <a:avLst/>
          </a:prstGeom>
        </p:spPr>
        <p:txBody>
          <a:bodyPr numCol="1" spcCol="900000"/>
          <a:lstStyle/>
          <a:p>
            <a:pPr marL="0" indent="0" algn="just">
              <a:buNone/>
            </a:pPr>
            <a:r>
              <a:rPr lang="pt-PT" dirty="0"/>
              <a:t>Em 2019, um conjunto de jovens (...) frequentava o Mestrado Integrado em Engenharia Informática. Com o passar dos anos, conseguiram perceber que estavam a levar hábitos de vida pouco saudáveis e prejudiciais para a sua saúde, já que optavam por fazer refeições fora regularmente. (...) O grupo procurava também fazer algo diferente e que melhorasse, globalmente, a qualidade de vida da população.</a:t>
            </a:r>
          </a:p>
          <a:p>
            <a:pPr marL="0" indent="0" algn="just">
              <a:buNone/>
            </a:pPr>
            <a:r>
              <a:rPr lang="pt-PT" dirty="0"/>
              <a:t>Custo </a:t>
            </a:r>
            <a:r>
              <a:rPr lang="pt-PT" i="1" dirty="0"/>
              <a:t>versus</a:t>
            </a:r>
            <a:r>
              <a:rPr lang="pt-PT" dirty="0"/>
              <a:t> Alimentação Saudável?</a:t>
            </a:r>
          </a:p>
          <a:p>
            <a:pPr marL="0" indent="0" algn="just">
              <a:buNone/>
            </a:pPr>
            <a:r>
              <a:rPr lang="pt-PT" dirty="0"/>
              <a:t>(...) os elementos do grupo se aperceberam que, muitas vezes, por esquecimento, experienciavam vários episódios deste desperdício</a:t>
            </a:r>
          </a:p>
          <a:p>
            <a:pPr marL="0" indent="0" algn="just">
              <a:buNone/>
            </a:pPr>
            <a:r>
              <a:rPr lang="pt-PT" dirty="0"/>
              <a:t>(...) era um ramo que se encontrava pouco explorado, abrindo uma brecha para uma grande oportunidade financeira e de reconhecimento na área.</a:t>
            </a:r>
          </a:p>
          <a:p>
            <a:pPr marL="0" indent="0" algn="just">
              <a:buNone/>
            </a:pPr>
            <a:r>
              <a:rPr lang="pt-PT" dirty="0"/>
              <a:t>Surgiu a J.A.R.V.I.S..</a:t>
            </a:r>
            <a:endParaRPr lang="en-US" dirty="0"/>
          </a:p>
        </p:txBody>
      </p:sp>
      <p:pic>
        <p:nvPicPr>
          <p:cNvPr id="8" name="Picture Placeholder 7" descr="A picture containing object&#10;&#10;Description automatically generated">
            <a:extLst>
              <a:ext uri="{FF2B5EF4-FFF2-40B4-BE49-F238E27FC236}">
                <a16:creationId xmlns:a16="http://schemas.microsoft.com/office/drawing/2014/main" id="{09DF7A6A-8A00-9B41-8654-C6786993536D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3" r="241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11695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Apresentação</a:t>
            </a:r>
            <a:r>
              <a:rPr lang="en-US" dirty="0"/>
              <a:t> do </a:t>
            </a:r>
            <a:r>
              <a:rPr lang="pt-PT" dirty="0">
                <a:solidFill>
                  <a:schemeClr val="accent1"/>
                </a:solidFill>
              </a:rPr>
              <a:t>caso</a:t>
            </a:r>
            <a:r>
              <a:rPr lang="en-US" dirty="0">
                <a:solidFill>
                  <a:schemeClr val="accent1"/>
                </a:solidFill>
              </a:rPr>
              <a:t> de </a:t>
            </a:r>
            <a:r>
              <a:rPr lang="en-US" dirty="0" err="1">
                <a:solidFill>
                  <a:schemeClr val="accent1"/>
                </a:solidFill>
              </a:rPr>
              <a:t>estudo</a:t>
            </a:r>
            <a:endParaRPr lang="ru-RU" dirty="0">
              <a:solidFill>
                <a:schemeClr val="accent1"/>
              </a:solidFill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21410611" y="12117186"/>
            <a:ext cx="1296144" cy="718272"/>
            <a:chOff x="14785875" y="9451082"/>
            <a:chExt cx="6872896" cy="3808688"/>
          </a:xfrm>
          <a:solidFill>
            <a:schemeClr val="tx2"/>
          </a:solidFill>
        </p:grpSpPr>
        <p:sp>
          <p:nvSpPr>
            <p:cNvPr id="9" name="Полилиния 8"/>
            <p:cNvSpPr/>
            <p:nvPr/>
          </p:nvSpPr>
          <p:spPr>
            <a:xfrm>
              <a:off x="19754427" y="9451083"/>
              <a:ext cx="1904344" cy="3808687"/>
            </a:xfrm>
            <a:custGeom>
              <a:avLst/>
              <a:gdLst>
                <a:gd name="connsiteX0" fmla="*/ 0 w 1904344"/>
                <a:gd name="connsiteY0" fmla="*/ 0 h 3808687"/>
                <a:gd name="connsiteX1" fmla="*/ 1904344 w 1904344"/>
                <a:gd name="connsiteY1" fmla="*/ 1904344 h 3808687"/>
                <a:gd name="connsiteX2" fmla="*/ 0 w 1904344"/>
                <a:gd name="connsiteY2" fmla="*/ 3808687 h 3808687"/>
                <a:gd name="connsiteX3" fmla="*/ 0 w 1904344"/>
                <a:gd name="connsiteY3" fmla="*/ 3448647 h 3808687"/>
                <a:gd name="connsiteX4" fmla="*/ 1544304 w 1904344"/>
                <a:gd name="connsiteY4" fmla="*/ 1904344 h 3808687"/>
                <a:gd name="connsiteX5" fmla="*/ 0 w 1904344"/>
                <a:gd name="connsiteY5" fmla="*/ 360040 h 380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4344" h="3808687">
                  <a:moveTo>
                    <a:pt x="0" y="0"/>
                  </a:moveTo>
                  <a:lnTo>
                    <a:pt x="1904344" y="1904344"/>
                  </a:lnTo>
                  <a:lnTo>
                    <a:pt x="0" y="3808687"/>
                  </a:lnTo>
                  <a:lnTo>
                    <a:pt x="0" y="3448647"/>
                  </a:lnTo>
                  <a:lnTo>
                    <a:pt x="1544304" y="1904344"/>
                  </a:lnTo>
                  <a:lnTo>
                    <a:pt x="0" y="36004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0" name="Полилиния 9"/>
            <p:cNvSpPr/>
            <p:nvPr/>
          </p:nvSpPr>
          <p:spPr>
            <a:xfrm rot="10800000">
              <a:off x="14785875" y="9451082"/>
              <a:ext cx="1904344" cy="3808687"/>
            </a:xfrm>
            <a:custGeom>
              <a:avLst/>
              <a:gdLst>
                <a:gd name="connsiteX0" fmla="*/ 0 w 1904344"/>
                <a:gd name="connsiteY0" fmla="*/ 0 h 3808687"/>
                <a:gd name="connsiteX1" fmla="*/ 1904344 w 1904344"/>
                <a:gd name="connsiteY1" fmla="*/ 1904344 h 3808687"/>
                <a:gd name="connsiteX2" fmla="*/ 0 w 1904344"/>
                <a:gd name="connsiteY2" fmla="*/ 3808687 h 3808687"/>
                <a:gd name="connsiteX3" fmla="*/ 0 w 1904344"/>
                <a:gd name="connsiteY3" fmla="*/ 3448647 h 3808687"/>
                <a:gd name="connsiteX4" fmla="*/ 1544304 w 1904344"/>
                <a:gd name="connsiteY4" fmla="*/ 1904344 h 3808687"/>
                <a:gd name="connsiteX5" fmla="*/ 0 w 1904344"/>
                <a:gd name="connsiteY5" fmla="*/ 360040 h 380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4344" h="3808687">
                  <a:moveTo>
                    <a:pt x="0" y="0"/>
                  </a:moveTo>
                  <a:lnTo>
                    <a:pt x="1904344" y="1904344"/>
                  </a:lnTo>
                  <a:lnTo>
                    <a:pt x="0" y="3808687"/>
                  </a:lnTo>
                  <a:lnTo>
                    <a:pt x="0" y="3448647"/>
                  </a:lnTo>
                  <a:lnTo>
                    <a:pt x="1544304" y="1904344"/>
                  </a:lnTo>
                  <a:lnTo>
                    <a:pt x="0" y="360040"/>
                  </a:lnTo>
                  <a:close/>
                </a:path>
              </a:pathLst>
            </a:cu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F840505-B9B6-3249-B6F3-2AB2DF1F8A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364918"/>
              </p:ext>
            </p:extLst>
          </p:nvPr>
        </p:nvGraphicFramePr>
        <p:xfrm>
          <a:off x="1635695" y="3690442"/>
          <a:ext cx="21115784" cy="683192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3528391">
                  <a:extLst>
                    <a:ext uri="{9D8B030D-6E8A-4147-A177-3AD203B41FA5}">
                      <a16:colId xmlns:a16="http://schemas.microsoft.com/office/drawing/2014/main" val="2852120568"/>
                    </a:ext>
                  </a:extLst>
                </a:gridCol>
                <a:gridCol w="17587393">
                  <a:extLst>
                    <a:ext uri="{9D8B030D-6E8A-4147-A177-3AD203B41FA5}">
                      <a16:colId xmlns:a16="http://schemas.microsoft.com/office/drawing/2014/main" val="708974698"/>
                    </a:ext>
                  </a:extLst>
                </a:gridCol>
              </a:tblGrid>
              <a:tr h="81461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 dirty="0">
                          <a:effectLst/>
                        </a:rPr>
                        <a:t>NOME</a:t>
                      </a:r>
                      <a:endParaRPr lang="en-US" sz="40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 dirty="0">
                          <a:effectLst/>
                        </a:rPr>
                        <a:t>J.A.R.V.I.S.</a:t>
                      </a:r>
                      <a:endParaRPr lang="en-US" sz="40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253061"/>
                  </a:ext>
                </a:extLst>
              </a:tr>
              <a:tr h="726612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 dirty="0">
                          <a:effectLst/>
                        </a:rPr>
                        <a:t>CATEGORIA</a:t>
                      </a:r>
                      <a:endParaRPr lang="en-US" sz="40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>
                          <a:effectLst/>
                        </a:rPr>
                        <a:t>Assistente de cozinha</a:t>
                      </a:r>
                      <a:endParaRPr lang="en-US" sz="40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58354195"/>
                  </a:ext>
                </a:extLst>
              </a:tr>
              <a:tr h="763028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 dirty="0">
                          <a:effectLst/>
                        </a:rPr>
                        <a:t>IDIOMA</a:t>
                      </a:r>
                      <a:endParaRPr lang="en-US" sz="40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>
                          <a:effectLst/>
                        </a:rPr>
                        <a:t>Português</a:t>
                      </a:r>
                      <a:endParaRPr lang="en-US" sz="40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3576131"/>
                  </a:ext>
                </a:extLst>
              </a:tr>
              <a:tr h="78180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 dirty="0">
                          <a:effectLst/>
                        </a:rPr>
                        <a:t>FAIXA ETÁRIA</a:t>
                      </a:r>
                      <a:endParaRPr lang="en-US" sz="40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>
                          <a:effectLst/>
                        </a:rPr>
                        <a:t>8 aos 80</a:t>
                      </a:r>
                      <a:endParaRPr lang="en-US" sz="400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2925563"/>
                  </a:ext>
                </a:extLst>
              </a:tr>
              <a:tr h="296261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 dirty="0">
                          <a:effectLst/>
                        </a:rPr>
                        <a:t>DESCRIÇÃO</a:t>
                      </a:r>
                      <a:endParaRPr lang="en-US" sz="40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 dirty="0">
                          <a:effectLst/>
                        </a:rPr>
                        <a:t>Sistema implementado numa plataforma </a:t>
                      </a:r>
                      <a:r>
                        <a:rPr lang="pt-PT" sz="2800" i="1" dirty="0">
                          <a:effectLst/>
                        </a:rPr>
                        <a:t>web-</a:t>
                      </a:r>
                      <a:r>
                        <a:rPr lang="pt-PT" sz="2800" i="1" dirty="0" err="1">
                          <a:effectLst/>
                        </a:rPr>
                        <a:t>based</a:t>
                      </a:r>
                      <a:r>
                        <a:rPr lang="pt-PT" sz="2800" dirty="0">
                          <a:effectLst/>
                        </a:rPr>
                        <a:t>, acedida facilmente pelo browser do utilizador. O mesmo solicita um pedido ao sistema e este apresentará todas as hipóteses que estejam de acordo com as escolhas do utilizador. Se o utilizador não tiver algum ingrediente poderá escolher entre comprar online ou então obter o mapa com as direções para onde poderá obter o produto. Por fim ele poderá também avaliar a receita e todo o processo da mesma.</a:t>
                      </a:r>
                      <a:endParaRPr lang="en-US" sz="40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30796268"/>
                  </a:ext>
                </a:extLst>
              </a:tr>
              <a:tr h="783256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 dirty="0">
                          <a:effectLst/>
                        </a:rPr>
                        <a:t>CRIADORES</a:t>
                      </a:r>
                      <a:endParaRPr lang="en-US" sz="40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pt-PT" sz="2800" dirty="0">
                          <a:effectLst/>
                        </a:rPr>
                        <a:t>Ana Filipa Pereira, Inês Alves, Francisco Freitas, Maria Dias, Pedro Freitas</a:t>
                      </a:r>
                      <a:endParaRPr lang="en-US" sz="4000" dirty="0">
                        <a:effectLst/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401452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94796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F5EE368A-FA49-6845-9EA8-390A2EA96468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8" r="16228"/>
          <a:stretch>
            <a:fillRect/>
          </a:stretch>
        </p:blipFill>
        <p:spPr/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Motivação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21"/>
          </p:nvPr>
        </p:nvSpPr>
        <p:spPr>
          <a:xfrm>
            <a:off x="13057683" y="4338514"/>
            <a:ext cx="9865096" cy="7344816"/>
          </a:xfrm>
          <a:prstGeom prst="rect">
            <a:avLst/>
          </a:prstGeom>
        </p:spPr>
        <p:txBody>
          <a:bodyPr numCol="1" spcCol="900000"/>
          <a:lstStyle/>
          <a:p>
            <a:pPr algn="just">
              <a:lnSpc>
                <a:spcPct val="150000"/>
              </a:lnSpc>
              <a:spcBef>
                <a:spcPts val="2400"/>
              </a:spcBef>
              <a:buFont typeface=".Apple Color Emoji UI"/>
              <a:buChar char="🍋"/>
            </a:pPr>
            <a:r>
              <a:rPr lang="pt-PT" sz="2600" dirty="0"/>
              <a:t>Utilidade da aplicação para a sociedade, numa época em que tudo se torna digital e os livros de receitas perdem valor perante um sistema digital que se reinventa todos os dias.</a:t>
            </a:r>
          </a:p>
          <a:p>
            <a:pPr algn="just">
              <a:lnSpc>
                <a:spcPct val="150000"/>
              </a:lnSpc>
              <a:spcBef>
                <a:spcPts val="2400"/>
              </a:spcBef>
              <a:buFont typeface=".Apple Color Emoji UI"/>
              <a:buChar char="🌽"/>
            </a:pPr>
            <a:r>
              <a:rPr lang="pt-PT" sz="2600" dirty="0"/>
              <a:t>Ainda é uma área em exploração, pelo que há uma grande janela de oportunidade no que toca a desenvolver aplicações deste tipo.</a:t>
            </a:r>
          </a:p>
          <a:p>
            <a:pPr algn="just">
              <a:lnSpc>
                <a:spcPct val="150000"/>
              </a:lnSpc>
              <a:spcBef>
                <a:spcPts val="2400"/>
              </a:spcBef>
              <a:buFont typeface=".Apple Color Emoji UI"/>
              <a:buChar char="🌶"/>
            </a:pPr>
            <a:r>
              <a:rPr lang="pt-PT" sz="2600" dirty="0"/>
              <a:t>Benefícios que uma aplicação deste género pode trazer para a sociedade, promovendo por exemplo a redução de desperdícios alimentares.</a:t>
            </a:r>
            <a:endParaRPr lang="ru-RU" sz="2600" dirty="0"/>
          </a:p>
        </p:txBody>
      </p:sp>
    </p:spTree>
    <p:extLst>
      <p:ext uri="{BB962C8B-B14F-4D97-AF65-F5344CB8AC3E}">
        <p14:creationId xmlns:p14="http://schemas.microsoft.com/office/powerpoint/2010/main" val="455591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A vase of flowers on a table&#10;&#10;Description automatically generated">
            <a:extLst>
              <a:ext uri="{FF2B5EF4-FFF2-40B4-BE49-F238E27FC236}">
                <a16:creationId xmlns:a16="http://schemas.microsoft.com/office/drawing/2014/main" id="{43E21536-C167-2B4E-84DE-B452B8612EFC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29" r="25929"/>
          <a:stretch>
            <a:fillRect/>
          </a:stretch>
        </p:blipFill>
        <p:spPr/>
      </p:pic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Objetivos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21"/>
          </p:nvPr>
        </p:nvSpPr>
        <p:spPr>
          <a:xfrm>
            <a:off x="1601920" y="4344656"/>
            <a:ext cx="9151507" cy="7246483"/>
          </a:xfrm>
          <a:prstGeom prst="rect">
            <a:avLst/>
          </a:prstGeom>
        </p:spPr>
        <p:txBody>
          <a:bodyPr numCol="1" spcCol="900000"/>
          <a:lstStyle/>
          <a:p>
            <a:pPr>
              <a:lnSpc>
                <a:spcPct val="150000"/>
              </a:lnSpc>
              <a:spcBef>
                <a:spcPts val="2400"/>
              </a:spcBef>
              <a:buFont typeface=".Apple Color Emoji UI"/>
              <a:buChar char="🥑"/>
            </a:pPr>
            <a:r>
              <a:rPr lang="pt-PT" sz="2600" dirty="0"/>
              <a:t>Facilitar a vida dos utilizadores. Sem precisar de sair de casa, o utilizador tem a possibilidade de planear ementas semanais e tem acesso a imensas receitas à distância de um clique.</a:t>
            </a:r>
          </a:p>
          <a:p>
            <a:pPr>
              <a:lnSpc>
                <a:spcPct val="150000"/>
              </a:lnSpc>
              <a:spcBef>
                <a:spcPts val="2400"/>
              </a:spcBef>
              <a:buFont typeface=".Apple Color Emoji UI"/>
              <a:buChar char="🥕"/>
            </a:pPr>
            <a:r>
              <a:rPr lang="pt-PT" sz="2600" dirty="0"/>
              <a:t>Um utilizador </a:t>
            </a:r>
            <a:r>
              <a:rPr lang="pt-PT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pode aprender a confecionar vários pratos  de qualquer cozinha europeia, tornando-se um verdadeiro</a:t>
            </a:r>
            <a:r>
              <a:rPr lang="pt-PT" sz="2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PT" sz="260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Chef</a:t>
            </a:r>
            <a:r>
              <a:rPr lang="pt-PT" sz="26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pt-PT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sem precisar de sair de casa</a:t>
            </a:r>
            <a:endParaRPr lang="pt-PT" sz="2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  <a:sym typeface="Wingdings" pitchFamily="2" charset="2"/>
            </a:endParaRPr>
          </a:p>
          <a:p>
            <a:pPr>
              <a:lnSpc>
                <a:spcPct val="150000"/>
              </a:lnSpc>
              <a:spcBef>
                <a:spcPts val="2400"/>
              </a:spcBef>
              <a:buFont typeface=".Apple Color Emoji UI"/>
              <a:buChar char="🍇"/>
            </a:pPr>
            <a:r>
              <a:rPr lang="pt-PT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Reduzir os custos e desperdícios dos utilizadores </a:t>
            </a:r>
            <a:r>
              <a:rPr lang="pt-PT" sz="2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através da funcionalidade que sugere receitas baseadas nos alimentos que já existem na despensa.</a:t>
            </a:r>
            <a:endParaRPr lang="ru-RU" sz="26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" name="Прямоугольник с двумя скругленными соседними углами 6"/>
          <p:cNvSpPr/>
          <p:nvPr/>
        </p:nvSpPr>
        <p:spPr>
          <a:xfrm>
            <a:off x="13993789" y="3618435"/>
            <a:ext cx="4640720" cy="10076538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28923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Viabilidade</a:t>
            </a:r>
            <a:r>
              <a:rPr lang="en-US" dirty="0"/>
              <a:t> do </a:t>
            </a:r>
            <a:r>
              <a:rPr lang="en-US" dirty="0" err="1"/>
              <a:t>projeto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21"/>
          </p:nvPr>
        </p:nvSpPr>
        <p:spPr>
          <a:xfrm>
            <a:off x="1601919" y="5202610"/>
            <a:ext cx="9223515" cy="5904656"/>
          </a:xfrm>
          <a:prstGeom prst="rect">
            <a:avLst/>
          </a:prstGeom>
        </p:spPr>
        <p:txBody>
          <a:bodyPr numCol="1" spcCol="900000"/>
          <a:lstStyle/>
          <a:p>
            <a:pPr algn="just">
              <a:lnSpc>
                <a:spcPct val="150000"/>
              </a:lnSpc>
              <a:spcBef>
                <a:spcPts val="2400"/>
              </a:spcBef>
              <a:buFont typeface=".Apple Color Emoji UI"/>
              <a:buChar char="🍳"/>
            </a:pPr>
            <a:r>
              <a:rPr lang="pt-PT" dirty="0"/>
              <a:t>Boom de programas televisivos de cozinha.</a:t>
            </a:r>
          </a:p>
          <a:p>
            <a:pPr algn="just">
              <a:lnSpc>
                <a:spcPct val="150000"/>
              </a:lnSpc>
              <a:spcBef>
                <a:spcPts val="2400"/>
              </a:spcBef>
              <a:buFont typeface=".Apple Color Emoji UI"/>
              <a:buChar char="🍒"/>
            </a:pPr>
            <a:r>
              <a:rPr lang="pt-PT" dirty="0"/>
              <a:t>33% dos alimentos produzidos no mundo são desperdiçados.</a:t>
            </a:r>
          </a:p>
          <a:p>
            <a:pPr algn="just">
              <a:lnSpc>
                <a:spcPct val="150000"/>
              </a:lnSpc>
              <a:spcBef>
                <a:spcPts val="2400"/>
              </a:spcBef>
              <a:buFont typeface=".Apple Color Emoji UI"/>
              <a:buChar char="🍜"/>
            </a:pPr>
            <a:r>
              <a:rPr lang="pt-PT" dirty="0"/>
              <a:t>Público alvo abrangente: estudantes de ensino superior, pessoas atarefadas ou curiosos gastronómicos.</a:t>
            </a:r>
          </a:p>
        </p:txBody>
      </p:sp>
      <p:pic>
        <p:nvPicPr>
          <p:cNvPr id="12" name="Picture 11" descr="A person holding a sign&#10;&#10;Description automatically generated">
            <a:extLst>
              <a:ext uri="{FF2B5EF4-FFF2-40B4-BE49-F238E27FC236}">
                <a16:creationId xmlns:a16="http://schemas.microsoft.com/office/drawing/2014/main" id="{DF88097F-55AC-9848-93DD-FA5AE90870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3587" y="4543475"/>
            <a:ext cx="11025649" cy="72229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6DEB8A68-C6A3-654D-9F37-54D38E5C52A2}"/>
                  </a:ext>
                </a:extLst>
              </p14:cNvPr>
              <p14:cNvContentPartPr/>
              <p14:nvPr/>
            </p14:nvContentPartPr>
            <p14:xfrm>
              <a:off x="13973956" y="10661858"/>
              <a:ext cx="1952640" cy="5367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6DEB8A68-C6A3-654D-9F37-54D38E5C52A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11316" y="10598858"/>
                <a:ext cx="2078280" cy="66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069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Utilidade</a:t>
            </a:r>
            <a:r>
              <a:rPr lang="en-US" dirty="0"/>
              <a:t> do Sistema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sz="quarter" idx="21"/>
          </p:nvPr>
        </p:nvSpPr>
        <p:spPr>
          <a:xfrm>
            <a:off x="1601919" y="5202610"/>
            <a:ext cx="9223515" cy="5904656"/>
          </a:xfrm>
          <a:prstGeom prst="rect">
            <a:avLst/>
          </a:prstGeom>
        </p:spPr>
        <p:txBody>
          <a:bodyPr numCol="1" spcCol="900000"/>
          <a:lstStyle/>
          <a:p>
            <a:pPr marL="0" indent="0" algn="just">
              <a:lnSpc>
                <a:spcPct val="150000"/>
              </a:lnSpc>
              <a:spcBef>
                <a:spcPts val="2400"/>
              </a:spcBef>
              <a:buNone/>
            </a:pPr>
            <a:r>
              <a:rPr lang="pt-PT" sz="2600" dirty="0"/>
              <a:t>O sistema desenvolvido tira partido da dependência, cada vez mais evidente, que a sociedade tem dos </a:t>
            </a:r>
            <a:r>
              <a:rPr lang="pt-PT" sz="2600" i="1" dirty="0"/>
              <a:t>smartphones</a:t>
            </a:r>
            <a:r>
              <a:rPr lang="pt-PT" sz="2600" dirty="0"/>
              <a:t>, já que os utilizadores da J.A.R.V.I.S. acedem a partir do seu dispositivo móvel e fazem as suas escolhas alimentares desta forma. Para além disso, também na vertente da luta contra o desperdício alimentar promete bons resultados.</a:t>
            </a:r>
            <a:endParaRPr lang="en-GB" sz="2600" dirty="0"/>
          </a:p>
          <a:p>
            <a:pPr marL="0" indent="0" algn="just">
              <a:lnSpc>
                <a:spcPct val="150000"/>
              </a:lnSpc>
              <a:spcBef>
                <a:spcPts val="2400"/>
              </a:spcBef>
              <a:buNone/>
            </a:pPr>
            <a:r>
              <a:rPr lang="en-GB" sz="2600" dirty="0"/>
              <a:t>De </a:t>
            </a:r>
            <a:r>
              <a:rPr lang="en-GB" sz="2600" dirty="0" err="1"/>
              <a:t>realçar</a:t>
            </a:r>
            <a:r>
              <a:rPr lang="en-GB" sz="2600" dirty="0"/>
              <a:t> que</a:t>
            </a:r>
            <a:r>
              <a:rPr lang="pt-PT" sz="2600" dirty="0"/>
              <a:t> um utilizador pode, a qualquer altura e em qualquer lugar, aceder à aplicação e fazer uso das suas funcionalidades sem qualquer custo. </a:t>
            </a:r>
            <a:endParaRPr lang="en-GB" sz="2600" dirty="0"/>
          </a:p>
          <a:p>
            <a:pPr marL="0" indent="0">
              <a:lnSpc>
                <a:spcPct val="150000"/>
              </a:lnSpc>
              <a:spcBef>
                <a:spcPts val="2400"/>
              </a:spcBef>
              <a:buNone/>
            </a:pPr>
            <a:endParaRPr lang="ru-RU" sz="2600" dirty="0"/>
          </a:p>
        </p:txBody>
      </p:sp>
      <p:pic>
        <p:nvPicPr>
          <p:cNvPr id="12" name="Picture 11" descr="A person holding a sign&#10;&#10;Description automatically generated">
            <a:extLst>
              <a:ext uri="{FF2B5EF4-FFF2-40B4-BE49-F238E27FC236}">
                <a16:creationId xmlns:a16="http://schemas.microsoft.com/office/drawing/2014/main" id="{DF88097F-55AC-9848-93DD-FA5AE90870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3587" y="4543475"/>
            <a:ext cx="11025649" cy="722292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6DEB8A68-C6A3-654D-9F37-54D38E5C52A2}"/>
                  </a:ext>
                </a:extLst>
              </p14:cNvPr>
              <p14:cNvContentPartPr/>
              <p14:nvPr/>
            </p14:nvContentPartPr>
            <p14:xfrm>
              <a:off x="13973956" y="10661858"/>
              <a:ext cx="1952640" cy="5367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6DEB8A68-C6A3-654D-9F37-54D38E5C52A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911316" y="10598858"/>
                <a:ext cx="2078280" cy="66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39613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1246422" y="1701582"/>
            <a:ext cx="7287206" cy="3833706"/>
          </a:xfrm>
          <a:prstGeom prst="rect">
            <a:avLst/>
          </a:prstGeom>
        </p:spPr>
        <p:txBody>
          <a:bodyPr/>
          <a:lstStyle/>
          <a:p>
            <a:r>
              <a:rPr lang="en-US" sz="5400" dirty="0"/>
              <a:t>FUNCIONALIDADES DO SISTEMA</a:t>
            </a:r>
            <a:endParaRPr lang="ru-RU" sz="5400" dirty="0"/>
          </a:p>
        </p:txBody>
      </p:sp>
      <p:grpSp>
        <p:nvGrpSpPr>
          <p:cNvPr id="33" name="Группа 32"/>
          <p:cNvGrpSpPr/>
          <p:nvPr/>
        </p:nvGrpSpPr>
        <p:grpSpPr>
          <a:xfrm>
            <a:off x="16581931" y="594099"/>
            <a:ext cx="7015709" cy="6048672"/>
            <a:chOff x="3707288" y="3801250"/>
            <a:chExt cx="4962955" cy="4962955"/>
          </a:xfrm>
        </p:grpSpPr>
        <p:sp>
          <p:nvSpPr>
            <p:cNvPr id="34" name="Скругленный прямоугольник 33"/>
            <p:cNvSpPr/>
            <p:nvPr/>
          </p:nvSpPr>
          <p:spPr>
            <a:xfrm>
              <a:off x="3707288" y="3801250"/>
              <a:ext cx="4962955" cy="4962955"/>
            </a:xfrm>
            <a:prstGeom prst="roundRect">
              <a:avLst>
                <a:gd name="adj" fmla="val 0"/>
              </a:avLst>
            </a:prstGeom>
            <a:solidFill>
              <a:schemeClr val="accent4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spcBef>
                  <a:spcPts val="1800"/>
                </a:spcBef>
              </a:pPr>
              <a:endParaRPr lang="ru-RU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35" name="Текст 1"/>
            <p:cNvSpPr txBox="1">
              <a:spLocks/>
            </p:cNvSpPr>
            <p:nvPr/>
          </p:nvSpPr>
          <p:spPr>
            <a:xfrm>
              <a:off x="4076134" y="5216482"/>
              <a:ext cx="4225263" cy="2132491"/>
            </a:xfrm>
            <a:prstGeom prst="rect">
              <a:avLst/>
            </a:prstGeom>
          </p:spPr>
          <p:txBody>
            <a:bodyPr/>
            <a:lstStyle>
              <a:lvl1pPr marL="914492" indent="-914492" algn="r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400" b="0" i="0" kern="1200" baseline="0" dirty="0">
                  <a:solidFill>
                    <a:schemeClr val="tx2"/>
                  </a:solidFill>
                  <a:latin typeface="Roboto Light" charset="0"/>
                  <a:ea typeface="Roboto Light" charset="0"/>
                  <a:cs typeface="Roboto Light" charset="0"/>
                </a:defRPr>
              </a:lvl1pPr>
              <a:lvl2pPr marL="1981398" indent="-762077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75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048305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64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267626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486948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6706271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925593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9144913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0364236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36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Procura</a:t>
              </a:r>
              <a:r>
                <a:rPr lang="en-US" sz="36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36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personalizada</a:t>
              </a:r>
              <a:endPara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0" indent="0" algn="ctr">
                <a:lnSpc>
                  <a:spcPct val="150000"/>
                </a:lnSpc>
                <a:buNone/>
              </a:pPr>
              <a:r>
                <a:rPr lang="en-US" dirty="0"/>
                <a:t>Um </a:t>
              </a:r>
              <a:r>
                <a:rPr lang="en-US" dirty="0" err="1"/>
                <a:t>utilizador</a:t>
              </a:r>
              <a:r>
                <a:rPr lang="en-US" dirty="0"/>
                <a:t> tem a </a:t>
              </a:r>
              <a:r>
                <a:rPr lang="en-US" dirty="0" err="1"/>
                <a:t>possibilidade</a:t>
              </a:r>
              <a:r>
                <a:rPr lang="en-US" dirty="0"/>
                <a:t> de </a:t>
              </a:r>
              <a:r>
                <a:rPr lang="en-US" dirty="0" err="1"/>
                <a:t>realizar</a:t>
              </a:r>
              <a:r>
                <a:rPr lang="en-US" dirty="0"/>
                <a:t> </a:t>
              </a:r>
              <a:r>
                <a:rPr lang="en-US" dirty="0" err="1"/>
                <a:t>uma</a:t>
              </a:r>
              <a:r>
                <a:rPr lang="en-US" dirty="0"/>
                <a:t> </a:t>
              </a:r>
              <a:r>
                <a:rPr lang="en-US" dirty="0" err="1"/>
                <a:t>procura</a:t>
              </a:r>
              <a:r>
                <a:rPr lang="en-US" dirty="0"/>
                <a:t> de </a:t>
              </a:r>
              <a:r>
                <a:rPr lang="en-US" dirty="0" err="1"/>
                <a:t>receitas</a:t>
              </a:r>
              <a:r>
                <a:rPr lang="en-US" dirty="0"/>
                <a:t> de </a:t>
              </a:r>
              <a:r>
                <a:rPr lang="en-US" dirty="0" err="1"/>
                <a:t>acordo</a:t>
              </a:r>
              <a:r>
                <a:rPr lang="en-US" dirty="0"/>
                <a:t> com </a:t>
              </a:r>
              <a:r>
                <a:rPr lang="en-US" dirty="0" err="1"/>
                <a:t>os</a:t>
              </a:r>
              <a:r>
                <a:rPr lang="en-US" dirty="0"/>
                <a:t> </a:t>
              </a:r>
              <a:r>
                <a:rPr lang="en-US" dirty="0" err="1"/>
                <a:t>seus</a:t>
              </a:r>
              <a:r>
                <a:rPr lang="en-US" dirty="0"/>
                <a:t> </a:t>
              </a:r>
              <a:r>
                <a:rPr lang="en-US" dirty="0" err="1"/>
                <a:t>interesses</a:t>
              </a:r>
              <a:r>
                <a:rPr lang="en-US" dirty="0"/>
                <a:t> </a:t>
              </a:r>
              <a:r>
                <a:rPr lang="en-US" dirty="0" err="1"/>
                <a:t>alimentares</a:t>
              </a:r>
              <a:r>
                <a:rPr lang="en-US" dirty="0"/>
                <a:t> </a:t>
              </a:r>
            </a:p>
          </p:txBody>
        </p:sp>
      </p:grpSp>
      <p:grpSp>
        <p:nvGrpSpPr>
          <p:cNvPr id="43" name="Группа 42"/>
          <p:cNvGrpSpPr/>
          <p:nvPr/>
        </p:nvGrpSpPr>
        <p:grpSpPr>
          <a:xfrm>
            <a:off x="16550998" y="7040546"/>
            <a:ext cx="7015709" cy="6048672"/>
            <a:chOff x="3707288" y="3801250"/>
            <a:chExt cx="4962955" cy="4962955"/>
          </a:xfrm>
        </p:grpSpPr>
        <p:sp>
          <p:nvSpPr>
            <p:cNvPr id="44" name="Скругленный прямоугольник 43"/>
            <p:cNvSpPr/>
            <p:nvPr/>
          </p:nvSpPr>
          <p:spPr>
            <a:xfrm>
              <a:off x="3707288" y="3801250"/>
              <a:ext cx="4962955" cy="4962955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spcBef>
                  <a:spcPts val="1800"/>
                </a:spcBef>
              </a:pPr>
              <a:endParaRPr lang="ru-RU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5" name="Текст 1"/>
            <p:cNvSpPr txBox="1">
              <a:spLocks/>
            </p:cNvSpPr>
            <p:nvPr/>
          </p:nvSpPr>
          <p:spPr>
            <a:xfrm>
              <a:off x="4076134" y="5216482"/>
              <a:ext cx="4225263" cy="2132491"/>
            </a:xfrm>
            <a:prstGeom prst="rect">
              <a:avLst/>
            </a:prstGeom>
          </p:spPr>
          <p:txBody>
            <a:bodyPr/>
            <a:lstStyle>
              <a:lvl1pPr marL="914492" indent="-914492" algn="r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400" b="0" i="0" kern="1200" baseline="0" dirty="0">
                  <a:solidFill>
                    <a:schemeClr val="tx2"/>
                  </a:solidFill>
                  <a:latin typeface="Roboto Light" charset="0"/>
                  <a:ea typeface="Roboto Light" charset="0"/>
                  <a:cs typeface="Roboto Light" charset="0"/>
                </a:defRPr>
              </a:lvl1pPr>
              <a:lvl2pPr marL="1981398" indent="-762077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75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048305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64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267626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486948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6706271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925593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9144913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0364236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spcBef>
                  <a:spcPts val="1800"/>
                </a:spcBef>
                <a:buNone/>
              </a:pPr>
              <a:r>
                <a:rPr lang="en-US" sz="36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Consulta</a:t>
              </a:r>
              <a:r>
                <a:rPr lang="en-US" sz="36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e </a:t>
              </a:r>
              <a:r>
                <a:rPr lang="en-US" sz="36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partilha</a:t>
              </a:r>
              <a:r>
                <a:rPr lang="en-US" sz="3600" b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de </a:t>
              </a:r>
              <a:r>
                <a:rPr lang="en-US" sz="36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opiniões</a:t>
              </a:r>
              <a:endPara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0" indent="0" algn="ctr">
                <a:lnSpc>
                  <a:spcPct val="150000"/>
                </a:lnSpc>
                <a:buNone/>
              </a:pPr>
              <a:r>
                <a:rPr lang="en-US" dirty="0" err="1"/>
                <a:t>Fica</a:t>
              </a:r>
              <a:r>
                <a:rPr lang="en-US" dirty="0"/>
                <a:t> </a:t>
              </a:r>
              <a:r>
                <a:rPr lang="en-US" dirty="0" err="1"/>
                <a:t>ao</a:t>
              </a:r>
              <a:r>
                <a:rPr lang="en-US" dirty="0"/>
                <a:t> </a:t>
              </a:r>
              <a:r>
                <a:rPr lang="en-US" dirty="0" err="1"/>
                <a:t>critério</a:t>
              </a:r>
              <a:r>
                <a:rPr lang="en-US" dirty="0"/>
                <a:t> do </a:t>
              </a:r>
              <a:r>
                <a:rPr lang="en-US" dirty="0" err="1"/>
                <a:t>utilizador</a:t>
              </a:r>
              <a:r>
                <a:rPr lang="en-US" dirty="0"/>
                <a:t> se </a:t>
              </a:r>
              <a:r>
                <a:rPr lang="en-US" dirty="0" err="1"/>
                <a:t>pretende</a:t>
              </a:r>
              <a:r>
                <a:rPr lang="en-US" dirty="0"/>
                <a:t> </a:t>
              </a:r>
              <a:r>
                <a:rPr lang="en-US" dirty="0" err="1"/>
                <a:t>partilhar</a:t>
              </a:r>
              <a:r>
                <a:rPr lang="en-US" dirty="0"/>
                <a:t> a </a:t>
              </a:r>
              <a:r>
                <a:rPr lang="en-US" dirty="0" err="1"/>
                <a:t>sua</a:t>
              </a:r>
              <a:r>
                <a:rPr lang="en-US" dirty="0"/>
                <a:t> </a:t>
              </a:r>
              <a:r>
                <a:rPr lang="en-US" dirty="0" err="1"/>
                <a:t>opinião</a:t>
              </a:r>
              <a:r>
                <a:rPr lang="en-US" dirty="0"/>
                <a:t> </a:t>
              </a:r>
              <a:r>
                <a:rPr lang="en-US" dirty="0" err="1"/>
                <a:t>à</a:t>
              </a:r>
              <a:r>
                <a:rPr lang="en-US" dirty="0"/>
                <a:t> </a:t>
              </a:r>
              <a:r>
                <a:rPr lang="en-US" dirty="0" err="1"/>
                <a:t>cerca</a:t>
              </a:r>
              <a:r>
                <a:rPr lang="en-US" dirty="0"/>
                <a:t> de </a:t>
              </a:r>
              <a:r>
                <a:rPr lang="en-US" dirty="0" err="1"/>
                <a:t>uma</a:t>
              </a:r>
              <a:r>
                <a:rPr lang="en-US" dirty="0"/>
                <a:t> </a:t>
              </a:r>
              <a:r>
                <a:rPr lang="en-US" dirty="0" err="1"/>
                <a:t>determinada</a:t>
              </a:r>
              <a:r>
                <a:rPr lang="en-US" dirty="0"/>
                <a:t> </a:t>
              </a:r>
              <a:r>
                <a:rPr lang="en-US" dirty="0" err="1"/>
                <a:t>receita</a:t>
              </a:r>
              <a:endParaRPr lang="en-US" dirty="0"/>
            </a:p>
          </p:txBody>
        </p:sp>
      </p:grpSp>
      <p:grpSp>
        <p:nvGrpSpPr>
          <p:cNvPr id="46" name="Группа 45"/>
          <p:cNvGrpSpPr/>
          <p:nvPr/>
        </p:nvGrpSpPr>
        <p:grpSpPr>
          <a:xfrm>
            <a:off x="9076458" y="7040546"/>
            <a:ext cx="7015709" cy="6048672"/>
            <a:chOff x="3707288" y="3801250"/>
            <a:chExt cx="4962955" cy="4962955"/>
          </a:xfrm>
        </p:grpSpPr>
        <p:sp>
          <p:nvSpPr>
            <p:cNvPr id="47" name="Скругленный прямоугольник 46"/>
            <p:cNvSpPr/>
            <p:nvPr/>
          </p:nvSpPr>
          <p:spPr>
            <a:xfrm>
              <a:off x="3707288" y="3801250"/>
              <a:ext cx="4962955" cy="4962955"/>
            </a:xfrm>
            <a:prstGeom prst="roundRect">
              <a:avLst>
                <a:gd name="adj" fmla="val 0"/>
              </a:avLst>
            </a:prstGeom>
            <a:solidFill>
              <a:schemeClr val="accent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spcBef>
                  <a:spcPts val="1800"/>
                </a:spcBef>
              </a:pPr>
              <a:endParaRPr lang="ru-RU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48" name="Текст 1"/>
            <p:cNvSpPr txBox="1">
              <a:spLocks/>
            </p:cNvSpPr>
            <p:nvPr/>
          </p:nvSpPr>
          <p:spPr>
            <a:xfrm>
              <a:off x="4076133" y="5779103"/>
              <a:ext cx="4225263" cy="2132491"/>
            </a:xfrm>
            <a:prstGeom prst="rect">
              <a:avLst/>
            </a:prstGeom>
          </p:spPr>
          <p:txBody>
            <a:bodyPr/>
            <a:lstStyle>
              <a:lvl1pPr marL="914492" indent="-914492" algn="r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400" b="0" i="0" kern="1200" baseline="0" dirty="0">
                  <a:solidFill>
                    <a:schemeClr val="tx2"/>
                  </a:solidFill>
                  <a:latin typeface="Roboto Light" charset="0"/>
                  <a:ea typeface="Roboto Light" charset="0"/>
                  <a:cs typeface="Roboto Light" charset="0"/>
                </a:defRPr>
              </a:lvl1pPr>
              <a:lvl2pPr marL="1981398" indent="-762077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75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048305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64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267626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486948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6706271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925593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9144913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0364236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3600" b="1" dirty="0" err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Comunicação</a:t>
              </a:r>
              <a:r>
                <a:rPr lang="en-US" sz="3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3600" b="1" dirty="0" err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por</a:t>
              </a:r>
              <a:r>
                <a:rPr lang="en-US" sz="3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sz="3600" b="1" dirty="0" err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texto</a:t>
              </a:r>
              <a:r>
                <a:rPr lang="en-US" sz="3600" b="1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/</a:t>
              </a:r>
              <a:r>
                <a:rPr lang="en-US" sz="3600" b="1" dirty="0" err="1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voz</a:t>
              </a:r>
              <a:endParaRPr lang="en-US" sz="3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49" name="Группа 48"/>
          <p:cNvGrpSpPr/>
          <p:nvPr/>
        </p:nvGrpSpPr>
        <p:grpSpPr>
          <a:xfrm>
            <a:off x="9076458" y="594099"/>
            <a:ext cx="7015709" cy="6048672"/>
            <a:chOff x="3707288" y="3801250"/>
            <a:chExt cx="4962955" cy="4962955"/>
          </a:xfrm>
        </p:grpSpPr>
        <p:sp>
          <p:nvSpPr>
            <p:cNvPr id="50" name="Скругленный прямоугольник 49"/>
            <p:cNvSpPr/>
            <p:nvPr/>
          </p:nvSpPr>
          <p:spPr>
            <a:xfrm>
              <a:off x="3707288" y="3801250"/>
              <a:ext cx="4962955" cy="4962955"/>
            </a:xfrm>
            <a:prstGeom prst="roundRect">
              <a:avLst>
                <a:gd name="adj" fmla="val 0"/>
              </a:avLst>
            </a:prstGeom>
            <a:solidFill>
              <a:schemeClr val="accent3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spcBef>
                  <a:spcPts val="1800"/>
                </a:spcBef>
              </a:pPr>
              <a:endParaRPr lang="ru-RU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51" name="Текст 1"/>
            <p:cNvSpPr txBox="1">
              <a:spLocks/>
            </p:cNvSpPr>
            <p:nvPr/>
          </p:nvSpPr>
          <p:spPr>
            <a:xfrm>
              <a:off x="4268192" y="5216482"/>
              <a:ext cx="3841146" cy="2132491"/>
            </a:xfrm>
            <a:prstGeom prst="rect">
              <a:avLst/>
            </a:prstGeom>
          </p:spPr>
          <p:txBody>
            <a:bodyPr/>
            <a:lstStyle>
              <a:lvl1pPr marL="914492" indent="-914492" algn="r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lang="en-US" sz="2400" b="0" i="0" kern="1200" baseline="0" dirty="0">
                  <a:solidFill>
                    <a:schemeClr val="tx2"/>
                  </a:solidFill>
                  <a:latin typeface="Roboto Light" charset="0"/>
                  <a:ea typeface="Roboto Light" charset="0"/>
                  <a:cs typeface="Roboto Light" charset="0"/>
                </a:defRPr>
              </a:lvl1pPr>
              <a:lvl2pPr marL="1981398" indent="-762077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75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3048305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64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267626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5486948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6706271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925593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9144913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10364236" indent="-609660" algn="l" defTabSz="2438645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5301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sz="3600" b="1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Registo</a:t>
              </a:r>
              <a:endParaRPr lang="en-US" sz="36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  <a:p>
              <a:pPr marL="0" indent="0" algn="ctr">
                <a:lnSpc>
                  <a:spcPct val="150000"/>
                </a:lnSpc>
                <a:buNone/>
              </a:pPr>
              <a:r>
                <a:rPr lang="en-US" dirty="0"/>
                <a:t>Um </a:t>
              </a:r>
              <a:r>
                <a:rPr lang="en-US" dirty="0" err="1"/>
                <a:t>utilizador</a:t>
              </a:r>
              <a:r>
                <a:rPr lang="en-US" dirty="0"/>
                <a:t> </a:t>
              </a:r>
              <a:r>
                <a:rPr lang="en-US" dirty="0" err="1"/>
                <a:t>pode</a:t>
              </a:r>
              <a:r>
                <a:rPr lang="en-US" dirty="0"/>
                <a:t> </a:t>
              </a:r>
              <a:r>
                <a:rPr lang="en-US" dirty="0" err="1"/>
                <a:t>efetuar</a:t>
              </a:r>
              <a:r>
                <a:rPr lang="en-US" dirty="0"/>
                <a:t> </a:t>
              </a:r>
              <a:r>
                <a:rPr lang="en-US" dirty="0" err="1"/>
                <a:t>registo</a:t>
              </a:r>
              <a:r>
                <a:rPr lang="en-US" dirty="0"/>
                <a:t> </a:t>
              </a:r>
              <a:r>
                <a:rPr lang="en-US" dirty="0" err="1"/>
                <a:t>na</a:t>
              </a:r>
              <a:r>
                <a:rPr lang="en-US" dirty="0"/>
                <a:t> </a:t>
              </a:r>
              <a:r>
                <a:rPr lang="en-US" dirty="0" err="1"/>
                <a:t>aplicação</a:t>
              </a:r>
              <a:r>
                <a:rPr lang="en-US" dirty="0"/>
                <a:t> </a:t>
              </a:r>
              <a:r>
                <a:rPr lang="en-US" dirty="0" err="1"/>
                <a:t>assim</a:t>
              </a:r>
              <a:r>
                <a:rPr lang="en-US" dirty="0"/>
                <a:t> que a </a:t>
              </a:r>
              <a:r>
                <a:rPr lang="en-US" dirty="0" err="1"/>
                <a:t>obtiver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7465125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Другая 266">
      <a:dk1>
        <a:srgbClr val="000000"/>
      </a:dk1>
      <a:lt1>
        <a:srgbClr val="FFFFFF"/>
      </a:lt1>
      <a:dk2>
        <a:srgbClr val="242529"/>
      </a:dk2>
      <a:lt2>
        <a:srgbClr val="FAFBFF"/>
      </a:lt2>
      <a:accent1>
        <a:srgbClr val="1DB19A"/>
      </a:accent1>
      <a:accent2>
        <a:srgbClr val="D4D4D4"/>
      </a:accent2>
      <a:accent3>
        <a:srgbClr val="E8E9EC"/>
      </a:accent3>
      <a:accent4>
        <a:srgbClr val="D4D4D4"/>
      </a:accent4>
      <a:accent5>
        <a:srgbClr val="E8E9EC"/>
      </a:accent5>
      <a:accent6>
        <a:srgbClr val="D4D4D4"/>
      </a:accent6>
      <a:hlink>
        <a:srgbClr val="F49100"/>
      </a:hlink>
      <a:folHlink>
        <a:srgbClr val="85DFD0"/>
      </a:folHlink>
    </a:clrScheme>
    <a:fontScheme name="Другая 5">
      <a:majorFont>
        <a:latin typeface="Source Serif Pro"/>
        <a:ea typeface=""/>
        <a:cs typeface=""/>
      </a:majorFont>
      <a:minorFont>
        <a:latin typeface="Calibri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67964</TotalTime>
  <Words>1089</Words>
  <Application>Microsoft Macintosh PowerPoint</Application>
  <PresentationFormat>Custom</PresentationFormat>
  <Paragraphs>120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.Apple Color Emoji UI</vt:lpstr>
      <vt:lpstr>Arial</vt:lpstr>
      <vt:lpstr>Calibri</vt:lpstr>
      <vt:lpstr>Roboto Light</vt:lpstr>
      <vt:lpstr>Tahoma</vt:lpstr>
      <vt:lpstr>Тема Office</vt:lpstr>
      <vt:lpstr>Universidade do Minho Escola de Engenharia Mestrado Integrado em Engenharia Informática     Unidade Curricular de  Laboratórios de Informática IV  Ano Letivo de 2018/2019</vt:lpstr>
      <vt:lpstr>FASES DO DESENVOLVIMENTO</vt:lpstr>
      <vt:lpstr>Contextualização</vt:lpstr>
      <vt:lpstr>Apresentação do caso de estudo</vt:lpstr>
      <vt:lpstr>Motivação</vt:lpstr>
      <vt:lpstr>Objetivos</vt:lpstr>
      <vt:lpstr>Viabilidade do projeto</vt:lpstr>
      <vt:lpstr>Utilidade do Sistema</vt:lpstr>
      <vt:lpstr>FUNCIONALIDADES DO SISTEMA</vt:lpstr>
      <vt:lpstr>IDENTIFICAÇÃO DOS RECURSOS NECESSÁRIOS</vt:lpstr>
      <vt:lpstr>PowerPoint Presentation</vt:lpstr>
      <vt:lpstr>PowerPoint Presentation</vt:lpstr>
      <vt:lpstr>MEDIDAS DE SUCESSO – Outra perspetiva</vt:lpstr>
      <vt:lpstr>MEDIDAS DE SUCESSO – Outra perspetiva</vt:lpstr>
      <vt:lpstr>DIAGRAMA DE DESENVOLVIMENTO</vt:lpstr>
      <vt:lpstr>A equipa JARVIS</vt:lpstr>
      <vt:lpstr>Universidade do Minho Escola de Engenharia Mestrado Integrado em Engenharia Informática     Unidade Curricular de  Laboratórios de Informática IV  Ano Letivo de 2018/2019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федотов</dc:creator>
  <cp:lastModifiedBy>Maria Carlos Martins da Nova Dias</cp:lastModifiedBy>
  <cp:revision>3140</cp:revision>
  <dcterms:created xsi:type="dcterms:W3CDTF">2015-06-18T17:56:23Z</dcterms:created>
  <dcterms:modified xsi:type="dcterms:W3CDTF">2019-02-28T00:52:06Z</dcterms:modified>
</cp:coreProperties>
</file>